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1"/>
  </p:notesMasterIdLst>
  <p:sldIdLst>
    <p:sldId id="256" r:id="rId5"/>
    <p:sldId id="257" r:id="rId6"/>
    <p:sldId id="473" r:id="rId7"/>
    <p:sldId id="432" r:id="rId8"/>
    <p:sldId id="516" r:id="rId9"/>
    <p:sldId id="511" r:id="rId10"/>
    <p:sldId id="508" r:id="rId11"/>
    <p:sldId id="509" r:id="rId12"/>
    <p:sldId id="510" r:id="rId13"/>
    <p:sldId id="513" r:id="rId14"/>
    <p:sldId id="512" r:id="rId15"/>
    <p:sldId id="452" r:id="rId16"/>
    <p:sldId id="475" r:id="rId17"/>
    <p:sldId id="507" r:id="rId18"/>
    <p:sldId id="517" r:id="rId19"/>
    <p:sldId id="477" r:id="rId20"/>
    <p:sldId id="518" r:id="rId21"/>
    <p:sldId id="519" r:id="rId22"/>
    <p:sldId id="478" r:id="rId23"/>
    <p:sldId id="479" r:id="rId24"/>
    <p:sldId id="480" r:id="rId25"/>
    <p:sldId id="481" r:id="rId26"/>
    <p:sldId id="486" r:id="rId27"/>
    <p:sldId id="487" r:id="rId28"/>
    <p:sldId id="482" r:id="rId29"/>
    <p:sldId id="484" r:id="rId30"/>
    <p:sldId id="483" r:id="rId31"/>
    <p:sldId id="485" r:id="rId32"/>
    <p:sldId id="523" r:id="rId33"/>
    <p:sldId id="472" r:id="rId34"/>
    <p:sldId id="488" r:id="rId35"/>
    <p:sldId id="489" r:id="rId36"/>
    <p:sldId id="491" r:id="rId37"/>
    <p:sldId id="515" r:id="rId38"/>
    <p:sldId id="490" r:id="rId39"/>
    <p:sldId id="492" r:id="rId40"/>
    <p:sldId id="493" r:id="rId41"/>
    <p:sldId id="496" r:id="rId42"/>
    <p:sldId id="495" r:id="rId43"/>
    <p:sldId id="497" r:id="rId44"/>
    <p:sldId id="498" r:id="rId45"/>
    <p:sldId id="501" r:id="rId46"/>
    <p:sldId id="502" r:id="rId47"/>
    <p:sldId id="499" r:id="rId48"/>
    <p:sldId id="503" r:id="rId49"/>
    <p:sldId id="504" r:id="rId50"/>
    <p:sldId id="500" r:id="rId51"/>
    <p:sldId id="505" r:id="rId52"/>
    <p:sldId id="506" r:id="rId53"/>
    <p:sldId id="520" r:id="rId54"/>
    <p:sldId id="514" r:id="rId55"/>
    <p:sldId id="522" r:id="rId56"/>
    <p:sldId id="521" r:id="rId57"/>
    <p:sldId id="528" r:id="rId58"/>
    <p:sldId id="370" r:id="rId59"/>
    <p:sldId id="429" r:id="rId60"/>
  </p:sldIdLst>
  <p:sldSz cx="12192000" cy="6858000"/>
  <p:notesSz cx="6858000" cy="9144000"/>
  <p:defaultTextStyle>
    <a:defPPr>
      <a:defRPr lang="aa-E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7" autoAdjust="0"/>
    <p:restoredTop sz="81583" autoAdjust="0"/>
  </p:normalViewPr>
  <p:slideViewPr>
    <p:cSldViewPr snapToGrid="0">
      <p:cViewPr varScale="1">
        <p:scale>
          <a:sx n="120" d="100"/>
          <a:sy n="120" d="100"/>
        </p:scale>
        <p:origin x="380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6/11/relationships/changesInfo" Target="changesInfos/changesInfo1.xml"/><Relationship Id="rId5" Type="http://schemas.openxmlformats.org/officeDocument/2006/relationships/slide" Target="slides/slide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an Tominski" userId="6eb7925a-4ed8-4478-9b7b-0da07fdcf4bc" providerId="ADAL" clId="{B1DD557D-3D79-48C9-A48C-267EC9C8E115}"/>
  </pc:docChgLst>
  <pc:docChgLst>
    <pc:chgData name="Christian Tominski" userId="6eb7925a-4ed8-4478-9b7b-0da07fdcf4bc" providerId="ADAL" clId="{0F476524-22E5-4874-9666-2E9723EF318A}"/>
  </pc:docChgLst>
  <pc:docChgLst>
    <pc:chgData name="Christian Tominski" userId="6eb7925a-4ed8-4478-9b7b-0da07fdcf4bc" providerId="ADAL" clId="{217C3F00-2CCF-4338-8581-AE5C01FB9BA2}"/>
  </pc:docChgLst>
  <pc:docChgLst>
    <pc:chgData name="Christian Tominski" userId="6eb7925a-4ed8-4478-9b7b-0da07fdcf4bc" providerId="ADAL" clId="{A2D1075D-1913-4347-B8BC-CB1C40F0C4DF}"/>
  </pc:docChgLst>
  <pc:docChgLst>
    <pc:chgData name="Christian Tominski" userId="6eb7925a-4ed8-4478-9b7b-0da07fdcf4bc" providerId="ADAL" clId="{E1C2DF33-63EF-46C3-88BF-41ADDA52880F}"/>
  </pc:docChgLst>
  <pc:docChgLst>
    <pc:chgData name="Christian Tominski" userId="6eb7925a-4ed8-4478-9b7b-0da07fdcf4bc" providerId="ADAL" clId="{1AEF209E-4DFF-4BAA-9EE9-1ECED20884EB}"/>
    <pc:docChg chg="modSld">
      <pc:chgData name="Christian Tominski" userId="6eb7925a-4ed8-4478-9b7b-0da07fdcf4bc" providerId="ADAL" clId="{1AEF209E-4DFF-4BAA-9EE9-1ECED20884EB}" dt="2023-06-09T09:10:11.079" v="1" actId="20577"/>
      <pc:docMkLst>
        <pc:docMk/>
      </pc:docMkLst>
      <pc:sldChg chg="modSp">
        <pc:chgData name="Christian Tominski" userId="6eb7925a-4ed8-4478-9b7b-0da07fdcf4bc" providerId="ADAL" clId="{1AEF209E-4DFF-4BAA-9EE9-1ECED20884EB}" dt="2023-06-09T09:10:11.079" v="1" actId="20577"/>
        <pc:sldMkLst>
          <pc:docMk/>
          <pc:sldMk cId="1899457852" sldId="257"/>
        </pc:sldMkLst>
        <pc:spChg chg="mod">
          <ac:chgData name="Christian Tominski" userId="6eb7925a-4ed8-4478-9b7b-0da07fdcf4bc" providerId="ADAL" clId="{1AEF209E-4DFF-4BAA-9EE9-1ECED20884EB}" dt="2023-06-09T09:10:11.079" v="1" actId="20577"/>
          <ac:spMkLst>
            <pc:docMk/>
            <pc:sldMk cId="1899457852" sldId="257"/>
            <ac:spMk id="3" creationId="{5CB84DAD-4550-4767-A8C4-FE9124E8A58E}"/>
          </ac:spMkLst>
        </pc:spChg>
      </pc:sldChg>
    </pc:docChg>
  </pc:docChgLst>
  <pc:docChgLst>
    <pc:chgData name="Christian Tominski" userId="6eb7925a-4ed8-4478-9b7b-0da07fdcf4bc" providerId="ADAL" clId="{8905B00A-E809-4C4E-9AB2-98C3FE481AA8}"/>
  </pc:docChgLst>
  <pc:docChgLst>
    <pc:chgData name="Christian Tominski" userId="6eb7925a-4ed8-4478-9b7b-0da07fdcf4bc" providerId="ADAL" clId="{86357287-60D0-4366-BBB7-10B7BE1D0E71}"/>
  </pc:docChgLst>
  <pc:docChgLst>
    <pc:chgData name="Christian Tominski" userId="6eb7925a-4ed8-4478-9b7b-0da07fdcf4bc" providerId="ADAL" clId="{3EFE5C66-B370-49AA-AF83-A0A6DFFC6F03}"/>
  </pc:docChgLst>
  <pc:docChgLst>
    <pc:chgData name="Christian Tominski" userId="6eb7925a-4ed8-4478-9b7b-0da07fdcf4bc" providerId="ADAL" clId="{0272A34B-DA45-46CE-B69B-88E6EA4A5686}"/>
  </pc:docChgLst>
  <pc:docChgLst>
    <pc:chgData name="Christian Tominski" userId="6eb7925a-4ed8-4478-9b7b-0da07fdcf4bc" providerId="ADAL" clId="{988483A4-1190-4892-8508-3A27E3563E4B}"/>
  </pc:docChgLst>
  <pc:docChgLst>
    <pc:chgData name="Christian Tominski" userId="6eb7925a-4ed8-4478-9b7b-0da07fdcf4bc" providerId="ADAL" clId="{67DCF23C-C828-459F-9A28-9CCF0F365713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aa-ET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8F857-894E-4C1A-916E-3BBF3461472F}" type="datetimeFigureOut">
              <a:rPr lang="aa-ET" smtClean="0"/>
              <a:t>06/09/2023</a:t>
            </a:fld>
            <a:endParaRPr lang="aa-ET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a-ET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aa-E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41A4A3-1D19-4712-B27D-4710557593F6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450222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4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138284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13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345275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14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718612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15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783356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16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2516473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17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624586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18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9442156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19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790849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20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334027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21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7596717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22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4273718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5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5530033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23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2011863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24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9116014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25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8592853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26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9792652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27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0628851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28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5570088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29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4866362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30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832997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31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0426032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32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142141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6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500997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33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3469097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34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42872067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35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5985470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36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7989769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37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7055289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38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7380965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Direct interaction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Good for small relative changes (can specify them precisely)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Not good for large navigation steps (would require many repetitive operations)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Not possible: Define new viewport that is larger than the current one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Interface objects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Good for large navigation steps (absolute access to entire world)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Not good for precise adjustments (interaction in relatively little display space)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39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6329326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40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3212677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41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6230263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42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59856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Picking buffer indicates which graphical elements are relevant for interaction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There is difference between what is rendered for visualization and interaction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 makes sense to conceptually distinguish the display view (visualization) from the picking view (interaction) </a:t>
            </a:r>
            <a:br>
              <a:rPr lang="en-US" dirty="0"/>
            </a:br>
            <a:r>
              <a:rPr lang="en-US" dirty="0"/>
              <a:t>(see “Model-Display view-Picking view-Controller (MDPC) concept by </a:t>
            </a:r>
            <a:r>
              <a:rPr lang="en-US" dirty="0" err="1"/>
              <a:t>Conversy</a:t>
            </a:r>
            <a:r>
              <a:rPr lang="en-US" dirty="0"/>
              <a:t>, 2011, https://doi.org/10.1109/VLHCC.2011.6070392)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7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2033553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43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2255145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44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154882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45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8404604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46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8397876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Static feedback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Consumes no extra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Navigation step may be difficult to comprehend (what did just happen?)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Easy to implement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Animated feedback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Navigation step is comprehensible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Requires extra time to see the animation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Additional implementation effort required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47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92797650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48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8774053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49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7213339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50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45036408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51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76042544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52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883420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8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2156164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53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78154023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55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26680667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56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945060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9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857273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10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644267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11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052652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12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095036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0F8C8-6E22-430A-966C-9DA6E0AA91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E68F4C-C5A7-47F9-91F8-E82593A004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D9707-4F24-46CC-9BE5-AE6AA05EA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1F2C-B978-4883-B6DE-DD8CDDF0F0E8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323DC-F2E6-4246-905B-DF3DFCA07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81B5E-1414-4B29-97D8-09B6043F2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985869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5C913-FC9A-4BA5-8DAB-931CE913C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E2A994-0968-4EEC-A4C2-82A29D9A6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3AEA9-0A69-4FEE-A59C-78D20A8B0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38E9E-7487-4504-A4AB-2A11BD759238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48CAD-B624-49D9-94A7-C03D95475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79598-694D-4452-92FB-6BF11FBDA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934750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036B9B-4E08-4881-BB05-CDF5297156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B27CDB-AB41-4690-B76E-ADAB129A94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B64B5-5020-41C7-99F4-6B572A836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4E352-49E2-457C-A9E6-36198E49F043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55669-CADA-4B86-ACE7-299AE008A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3D6C3-725A-49D4-8720-0757527BB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172337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E1B37-866A-4BA7-B8E3-0E6436A57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B21FC-528F-4CB4-83A2-C73198C38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7E55B-3A1B-4F48-B157-5272C013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616B-87BA-4C05-8541-46AAEB997717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419D8-4EA8-45A4-867F-F5AEFD990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5B661-BDE4-42F5-91F7-773B0EAAB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820137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7E8D2-4C6D-45CE-ABEA-F61C6A7C9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E5DA1-3E02-4F87-82EC-511FEDA69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6D2EB-89DF-43E3-8B6C-C31797973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8425-6177-4EEA-8142-387359199F2F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6DFA1-B713-426E-9F38-D82A17465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3F8ED-C838-4DC3-9844-14CF3E58E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284471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C1C3B-60F0-4BC2-9CC9-DB0354498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EA885-45CF-43B0-B885-D3A406C14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0AFDFC-F972-4331-97EA-B615C260F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991D0F-CB8F-4ADF-A4E7-C89E00A19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EA8C-D468-40FF-BFB7-F706DCF45EB3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2C073B-BE97-473A-82D8-A2297990B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21415-7467-4B29-A611-B9CC392B0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031243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8CB8F-0C14-4306-A510-B44D5E434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582EA8-5A6B-4476-B285-0CE222277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AAFF95-6A4C-4D5A-999A-478651EDD3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2A9172-1B6E-4210-AD9E-551C8E16C1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B98DC7-4BFA-479B-9509-DEE616BB68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5E403B-E8DB-4B9C-8036-11209E296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A41B0-AED1-411A-9FBE-F22EA6B05877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4960A5-6433-4A56-B5A7-F8CD5E1FB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333D48-5EA3-41FD-A064-5824BB06D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688363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02C91-C313-41AB-A63F-D4928958C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4ACF39-02EF-41E5-A9FB-AC7BB4A4D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B6CA-D4B3-4760-8504-B08BB4D60F9B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900923-24FC-4E4F-B9EA-585944785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526F8-34D0-4E2D-BF95-EC1B16EF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694628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EC602F-DD45-4B76-929A-F2C52E496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6EEFE-0374-43D8-9469-473E5F55F519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306AA6-968F-4EEE-9473-2D5DD4866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F9082-39BF-4B85-A836-EAA6995B7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193312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283C2-BDB0-4AAF-A8D9-D45360FCA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D0E42-A850-4435-996F-2BA65C6DF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09A90B-A3DA-4C2C-B04F-434BEFC48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237FC-7394-49C2-9D23-CAE647260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33FF1-1481-4509-A18B-28E29B6F1BD9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3C3794-F599-4E0E-84BB-3691307D6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C9EBF0-33E3-4963-9246-4EF6AEBB5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276607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0347A-685E-4B24-81F7-77132591B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1057ED-8B74-4DFD-BC28-EE0095C0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a-E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9B5709-2E3B-4329-84BD-3F2C7218C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CA4144-13BE-4548-B7C9-FB0896E87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9F607-17B3-4E20-90F3-2146EE287A0A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CD8F5C-2D83-45DB-B357-EB90A3781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A3E464-1BA4-4B61-8975-3D90ED6EB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921583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F6D0A9-7B3F-4E50-9619-83FFE4B15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7EC8F0-E6B4-49F6-A724-FAA78F4A7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74863-EBF6-4973-8CE5-470709D7DA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9F098-3433-43FD-BE52-61F6213D1DB0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D9FC9-8FC9-45C0-BF73-E855715CFD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1858C-9435-48FE-B544-5A758689CC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2CA3A21-040B-4875-A792-9E5D9E5CFF8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78622" y="6348586"/>
            <a:ext cx="746937" cy="37346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4DFA8A7-ADFA-4BEF-9FF8-DFBE7C3E53F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697843" y="6348586"/>
            <a:ext cx="1280779" cy="37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72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109/INFVIS.1996.559216" TargetMode="External"/><Relationship Id="rId4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vcg.informatik.uni-rostock.de/~ct/software/CGV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hyperlink" Target="https://gephi.org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hyperlink" Target="https://doi.org/10.1109/VISUAL.1995.485139" TargetMode="External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hyperlink" Target="http://wscg.zcu.cz/wscg2002/Papers_2002/E71.pd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307/1269768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hyperlink" Target="https://doi.org/10.1109/VISUAL.1991.175794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vcg.informatik.uni-rostock.de/~ct/software/CompaRing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0/0144929X.2011.586724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09/VL.1996.545307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sv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9/TVCG.2007.70515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978-3-642-41939-3_4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45/1518701.1519056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16/j.cag.2009.06.002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cag.2009.06.002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9/TVCG.2004.1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9/TVCG.2004.1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9/TVCG.2004.1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9/TVCG.2004.1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9/TVCG.2004.1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0/0144929X.2011.586724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45/258549.258800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EBCAF-DE3C-45FB-B5EF-C5BE2BE229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Interactive Visual</a:t>
            </a:r>
            <a:br>
              <a:rPr lang="en-US" dirty="0"/>
            </a:br>
            <a:r>
              <a:rPr lang="en-US" dirty="0"/>
              <a:t>Data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5AB694-2A15-494B-96DA-DEFFF76799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10 – Basic picking, selection, and zooming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B9B624-7F83-401F-B4D3-09C946406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3E852-3C7B-468A-B1C8-F609F6BCE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1</a:t>
            </a:fld>
            <a:endParaRPr lang="aa-ET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7348723-D7BA-4D59-8FFD-B808EBF3B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58370-38D3-4189-9BE7-38FF2FD225E4}" type="datetime1">
              <a:rPr lang="en-US" smtClean="0"/>
              <a:t>6/9/2023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173184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picking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Direct picking</a:t>
            </a:r>
          </a:p>
          <a:p>
            <a:r>
              <a:rPr lang="en-US" dirty="0"/>
              <a:t>Picking segments</a:t>
            </a:r>
            <a:br>
              <a:rPr lang="en-US" dirty="0"/>
            </a:br>
            <a:r>
              <a:rPr lang="en-US" dirty="0"/>
              <a:t>from a </a:t>
            </a:r>
            <a:r>
              <a:rPr lang="en-US" b="1" dirty="0"/>
              <a:t>table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F67BB-A90B-431A-86C3-7B5951C2410E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10</a:t>
            </a:fld>
            <a:endParaRPr lang="aa-ET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0E219DC-92CA-4528-ABD7-F390F824A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0009" y="1739136"/>
            <a:ext cx="5425031" cy="23083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function 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pick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(table, x, y) {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// Compute cell height and width</a:t>
            </a:r>
            <a:b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let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cell_height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=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table.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871094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height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/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table.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871094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rows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;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let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cell_width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=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table.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871094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width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/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table.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871094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columns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;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// Compute row and column at (x, y)</a:t>
            </a:r>
            <a:b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let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row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= </a:t>
            </a:r>
            <a:r>
              <a:rPr lang="en-US" altLang="en-US" sz="1200" dirty="0" err="1">
                <a:solidFill>
                  <a:srgbClr val="830091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Math</a:t>
            </a:r>
            <a:r>
              <a:rPr lang="en-US" altLang="en-US" sz="1200" dirty="0" err="1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.</a:t>
            </a:r>
            <a:r>
              <a:rPr lang="en-US" altLang="en-US" sz="1200" dirty="0" err="1">
                <a:solidFill>
                  <a:srgbClr val="7A7A43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floor</a:t>
            </a:r>
            <a:r>
              <a:rPr lang="en-US" altLang="en-US" sz="12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(y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/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cell_height</a:t>
            </a:r>
            <a:r>
              <a:rPr lang="en-US" altLang="en-US" sz="12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)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;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let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col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= </a:t>
            </a:r>
            <a:r>
              <a:rPr lang="en-US" altLang="en-US" sz="1200" dirty="0" err="1">
                <a:solidFill>
                  <a:srgbClr val="830091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Math</a:t>
            </a:r>
            <a:r>
              <a:rPr lang="en-US" altLang="en-US" sz="1200" dirty="0" err="1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.</a:t>
            </a:r>
            <a:r>
              <a:rPr lang="en-US" altLang="en-US" sz="1200" dirty="0" err="1">
                <a:solidFill>
                  <a:srgbClr val="7A7A43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floor</a:t>
            </a:r>
            <a:r>
              <a:rPr lang="en-US" altLang="en-US" sz="12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(x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/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cell_width</a:t>
            </a:r>
            <a:r>
              <a:rPr lang="en-US" altLang="en-US" sz="12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)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;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return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[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row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,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col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];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}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ource Code Pro" panose="020B0509030403020204" pitchFamily="49" charset="0"/>
              <a:ea typeface="Source Code Pro" panose="020B0509030403020204" pitchFamily="49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3F8B1AF-E4DE-4DD4-96BA-7AAFCFD65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53909" y="3429000"/>
            <a:ext cx="2680391" cy="268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45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picking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Direct picking</a:t>
            </a:r>
          </a:p>
          <a:p>
            <a:r>
              <a:rPr lang="en-US" dirty="0"/>
              <a:t>Picking segments</a:t>
            </a:r>
            <a:br>
              <a:rPr lang="en-US" dirty="0"/>
            </a:br>
            <a:r>
              <a:rPr lang="en-US" dirty="0"/>
              <a:t>from a </a:t>
            </a:r>
            <a:r>
              <a:rPr lang="en-US" b="1" dirty="0"/>
              <a:t>spiral </a:t>
            </a:r>
            <a:r>
              <a:rPr lang="en-US" dirty="0"/>
              <a:t> </a:t>
            </a:r>
          </a:p>
          <a:p>
            <a:endParaRPr lang="en-US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F4396-BC8B-4050-8786-78DE2D6E5606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11</a:t>
            </a:fld>
            <a:endParaRPr lang="aa-ET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EF16CC1-6BCA-4FBC-A565-FC8C01858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0009" y="1739136"/>
            <a:ext cx="6803791" cy="452431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function 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pick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(spiral, x, y) {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// Compute angle </a:t>
            </a:r>
            <a:r>
              <a:rPr lang="el-GR" altLang="en-US" sz="1200" dirty="0">
                <a:solidFill>
                  <a:srgbClr val="8C8C8C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α 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in range [-PI .. PI]</a:t>
            </a:r>
            <a:b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let </a:t>
            </a:r>
            <a:r>
              <a:rPr kumimoji="0" lang="el-GR" altLang="en-US" sz="12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α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=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830091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Math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.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7A7A4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atan2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(y, x);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// Map negative angles from [-PI .. 0] to [PI .. 2*PI]</a:t>
            </a:r>
            <a:b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if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(</a:t>
            </a:r>
            <a:r>
              <a:rPr lang="el-GR" altLang="en-US" sz="1200" dirty="0">
                <a:solidFill>
                  <a:srgbClr val="248F8F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α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&lt;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0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) </a:t>
            </a:r>
            <a:r>
              <a:rPr lang="el-GR" altLang="en-US" sz="1200" dirty="0">
                <a:solidFill>
                  <a:srgbClr val="248F8F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α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+=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2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* PI;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// Normalize angle </a:t>
            </a:r>
            <a:r>
              <a:rPr lang="el-GR" altLang="en-US" sz="1200" dirty="0">
                <a:solidFill>
                  <a:srgbClr val="8C8C8C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α 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to from [0 .. 2*PI] to [0 .. 1]</a:t>
            </a:r>
            <a:b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lang="el-GR" altLang="en-US" sz="1200" dirty="0">
                <a:solidFill>
                  <a:srgbClr val="248F8F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α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/=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2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* PI;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// Determine the segment at angle</a:t>
            </a:r>
            <a: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</a:t>
            </a:r>
            <a:r>
              <a:rPr kumimoji="0" lang="el-GR" altLang="en-US" sz="1200" b="0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α</a:t>
            </a:r>
            <a:br>
              <a:rPr kumimoji="0" lang="en-US" altLang="en-US" sz="1200" b="0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let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cycle_segment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=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830091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Math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.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7A7A4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floor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(</a:t>
            </a:r>
            <a:r>
              <a:rPr lang="el-GR" altLang="en-US" sz="1200" dirty="0">
                <a:solidFill>
                  <a:srgbClr val="248F8F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α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*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spiral.segments_per_cycle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);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// Distance d from spiral center</a:t>
            </a:r>
            <a:b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let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d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=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830091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Math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.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7A7A4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sqrt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(x * x + y * y);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// Subtract fraction of the cycle width at angle </a:t>
            </a:r>
            <a:r>
              <a:rPr lang="el-GR" altLang="en-US" sz="1200" dirty="0">
                <a:solidFill>
                  <a:srgbClr val="8C8C8C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α</a:t>
            </a:r>
            <a:b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d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-= </a:t>
            </a:r>
            <a:r>
              <a:rPr lang="el-GR" altLang="en-US" sz="1200" dirty="0">
                <a:solidFill>
                  <a:srgbClr val="248F8F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α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*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spiral.cycle_width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;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// Normalize distance to [0 .. 1]</a:t>
            </a:r>
            <a:b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d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/=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spiral.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871094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radius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;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// Cycle at distance d (+ 1 accounts for extent of spiral band)</a:t>
            </a:r>
            <a:b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let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cycle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=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830091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Math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.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7A7A4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floor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(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d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* (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spiral.cycles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+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));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let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index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=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cycle_segment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+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cycle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*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spiral.segments_per_cycle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;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return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index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;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}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ource Code Pro" panose="020B0509030403020204" pitchFamily="49" charset="0"/>
              <a:ea typeface="Source Code Pro" panose="020B0509030403020204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86B0F8-991E-4335-B29D-C048B089F999}"/>
              </a:ext>
            </a:extLst>
          </p:cNvPr>
          <p:cNvSpPr txBox="1"/>
          <p:nvPr/>
        </p:nvSpPr>
        <p:spPr>
          <a:xfrm rot="272803">
            <a:off x="8859629" y="1253648"/>
            <a:ext cx="1982107" cy="6570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200" dirty="0">
                <a:sym typeface="Wingdings" panose="05000000000000000000" pitchFamily="2" charset="2"/>
              </a:rPr>
              <a:t>In Lecture 6, we learned how to draw such a spiral.</a:t>
            </a:r>
            <a:endParaRPr lang="en-US" sz="1200" dirty="0"/>
          </a:p>
        </p:txBody>
      </p:sp>
      <p:pic>
        <p:nvPicPr>
          <p:cNvPr id="103" name="Graphic 102">
            <a:extLst>
              <a:ext uri="{FF2B5EF4-FFF2-40B4-BE49-F238E27FC236}">
                <a16:creationId xmlns:a16="http://schemas.microsoft.com/office/drawing/2014/main" id="{E9237117-915D-4D45-9511-E05DCA1C0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2961" y="3118523"/>
            <a:ext cx="3333447" cy="33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3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selection and accentuation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21B692B3-7574-4C1A-B492-A412E38A07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b="1" dirty="0"/>
                  <a:t>Primary intent</a:t>
                </a:r>
                <a:r>
                  <a:rPr lang="en-US" dirty="0"/>
                  <a:t> when engaging in interactive visual data analysis</a:t>
                </a:r>
              </a:p>
              <a:p>
                <a:pPr lvl="1"/>
                <a:r>
                  <a:rPr lang="en-US" b="1" dirty="0"/>
                  <a:t>Mark data as interesting</a:t>
                </a:r>
                <a:r>
                  <a:rPr lang="en-US" dirty="0"/>
                  <a:t>, temporarily or permanently</a:t>
                </a:r>
              </a:p>
              <a:p>
                <a:r>
                  <a:rPr lang="en-US" dirty="0"/>
                  <a:t>Conceptual formulation</a:t>
                </a:r>
              </a:p>
              <a:p>
                <a:pPr lvl="1"/>
                <a:r>
                  <a:rPr lang="en-US" dirty="0"/>
                  <a:t>Visual representation of some dataset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Subset of current interest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Data not currently being relevant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\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are constantly in flux during the data analysis</a:t>
                </a:r>
              </a:p>
              <a:p>
                <a:r>
                  <a:rPr lang="en-US" dirty="0"/>
                  <a:t>Consequences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and/or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must be </a:t>
                </a:r>
                <a:r>
                  <a:rPr lang="en-US" b="1" dirty="0"/>
                  <a:t>specified</a:t>
                </a:r>
                <a:r>
                  <a:rPr lang="en-US" dirty="0"/>
                  <a:t> by the user </a:t>
                </a:r>
                <a:r>
                  <a:rPr lang="en-US" dirty="0">
                    <a:sym typeface="Wingdings" panose="05000000000000000000" pitchFamily="2" charset="2"/>
                  </a:rPr>
                  <a:t> </a:t>
                </a:r>
                <a:r>
                  <a:rPr lang="en-US" b="1" dirty="0">
                    <a:sym typeface="Wingdings" panose="05000000000000000000" pitchFamily="2" charset="2"/>
                  </a:rPr>
                  <a:t>Selection</a:t>
                </a:r>
                <a:endParaRPr lang="en-US" b="1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must clearly </a:t>
                </a:r>
                <a:r>
                  <a:rPr lang="en-US" b="1" dirty="0"/>
                  <a:t>stand out</a:t>
                </a:r>
                <a:r>
                  <a:rPr lang="en-US" dirty="0"/>
                  <a:t> in the visual representation </a:t>
                </a:r>
                <a:r>
                  <a:rPr lang="en-US" dirty="0">
                    <a:sym typeface="Wingdings" panose="05000000000000000000" pitchFamily="2" charset="2"/>
                  </a:rPr>
                  <a:t> </a:t>
                </a:r>
                <a:r>
                  <a:rPr lang="en-US" b="1" dirty="0">
                    <a:sym typeface="Wingdings" panose="05000000000000000000" pitchFamily="2" charset="2"/>
                  </a:rPr>
                  <a:t>Accentuation</a:t>
                </a:r>
                <a:endParaRPr lang="en-US" b="1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21B692B3-7574-4C1A-B492-A412E38A07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241" b="-84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02BCE-53D1-4458-88BE-9846EC7C2A50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12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534496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selection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Question: How can users specify their interest?</a:t>
            </a:r>
          </a:p>
          <a:p>
            <a:endParaRPr lang="en-US" dirty="0"/>
          </a:p>
          <a:p>
            <a:r>
              <a:rPr lang="en-US" dirty="0"/>
              <a:t>Basic methods:</a:t>
            </a:r>
          </a:p>
          <a:p>
            <a:pPr lvl="1"/>
            <a:r>
              <a:rPr lang="en-US" dirty="0"/>
              <a:t>Select based data’s </a:t>
            </a:r>
            <a:r>
              <a:rPr lang="en-US" b="1" dirty="0"/>
              <a:t>screen location</a:t>
            </a:r>
            <a:r>
              <a:rPr lang="en-US" dirty="0"/>
              <a:t>:</a:t>
            </a:r>
            <a:br>
              <a:rPr lang="en-US" dirty="0"/>
            </a:br>
            <a:r>
              <a:rPr lang="en-US" i="1" dirty="0"/>
              <a:t>Mark something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ym typeface="Wingdings" panose="05000000000000000000" pitchFamily="2" charset="2"/>
              </a:rPr>
              <a:t>Interactive brushing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Select based data’s </a:t>
            </a:r>
            <a:r>
              <a:rPr lang="en-US" b="1" dirty="0">
                <a:sym typeface="Wingdings" panose="05000000000000000000" pitchFamily="2" charset="2"/>
              </a:rPr>
              <a:t>attributes</a:t>
            </a:r>
            <a:r>
              <a:rPr lang="en-US" dirty="0">
                <a:sym typeface="Wingdings" panose="05000000000000000000" pitchFamily="2" charset="2"/>
              </a:rPr>
              <a:t>: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i="1" dirty="0">
                <a:sym typeface="Wingdings" panose="05000000000000000000" pitchFamily="2" charset="2"/>
              </a:rPr>
              <a:t>Define conditions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b="1" dirty="0">
                <a:sym typeface="Wingdings" panose="05000000000000000000" pitchFamily="2" charset="2"/>
              </a:rPr>
              <a:t>Dynamic querying</a:t>
            </a:r>
            <a:endParaRPr lang="en-US" b="1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2400" dirty="0"/>
              <a:t>Both, interactive brushing and dynamic querying should be supported, because either alone is usually not sufficient for all user needs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6F203-8231-4D45-BE36-8C59CECA28DC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13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823403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selection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13505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ym typeface="Wingdings" panose="05000000000000000000" pitchFamily="2" charset="2"/>
              </a:rPr>
              <a:t>Interactive brushing</a:t>
            </a:r>
          </a:p>
          <a:p>
            <a:r>
              <a:rPr lang="en-US" dirty="0"/>
              <a:t>Point selection</a:t>
            </a:r>
          </a:p>
          <a:p>
            <a:pPr lvl="1"/>
            <a:r>
              <a:rPr lang="en-US" dirty="0"/>
              <a:t>Utilize basic picking for discrete picking of individual data elements</a:t>
            </a:r>
          </a:p>
          <a:p>
            <a:r>
              <a:rPr lang="en-US" dirty="0"/>
              <a:t>Range selection</a:t>
            </a:r>
          </a:p>
          <a:p>
            <a:pPr lvl="1"/>
            <a:r>
              <a:rPr lang="en-US" dirty="0" err="1"/>
              <a:t>Rubberband</a:t>
            </a:r>
            <a:r>
              <a:rPr lang="en-US" dirty="0"/>
              <a:t> or lasso selection</a:t>
            </a:r>
          </a:p>
          <a:p>
            <a:pPr lvl="1"/>
            <a:r>
              <a:rPr lang="en-US" dirty="0"/>
              <a:t>Variants: Inclusion or intersection</a:t>
            </a:r>
          </a:p>
          <a:p>
            <a:pPr lvl="1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Think about: What are pros and cons of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rubberband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and lasso selection and its variants?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4CD2D-0F16-47A5-89C4-41E006D2E566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14</a:t>
            </a:fld>
            <a:endParaRPr lang="aa-E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D50AFF-90C1-4AAA-AF2D-E2D167B27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705" y="975623"/>
            <a:ext cx="3096355" cy="2196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451BDE-6002-4BAE-942A-48138BFE1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686321"/>
            <a:ext cx="2859800" cy="20282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6821D9-042D-4296-A2EA-2B139666E6D5}"/>
              </a:ext>
            </a:extLst>
          </p:cNvPr>
          <p:cNvSpPr txBox="1"/>
          <p:nvPr/>
        </p:nvSpPr>
        <p:spPr>
          <a:xfrm>
            <a:off x="9448060" y="1027906"/>
            <a:ext cx="2162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Data elements must be included in </a:t>
            </a:r>
            <a:r>
              <a:rPr lang="en-US" sz="1600" dirty="0" err="1"/>
              <a:t>rubberband</a:t>
            </a:r>
            <a:r>
              <a:rPr lang="en-US" sz="1600" dirty="0"/>
              <a:t> in order to be selected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75A5FE-C704-41C0-BE04-FB9E0F353380}"/>
              </a:ext>
            </a:extLst>
          </p:cNvPr>
          <p:cNvSpPr txBox="1"/>
          <p:nvPr/>
        </p:nvSpPr>
        <p:spPr>
          <a:xfrm>
            <a:off x="6732193" y="3686321"/>
            <a:ext cx="18784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Data elements need to intersect with the  </a:t>
            </a:r>
            <a:r>
              <a:rPr lang="en-US" sz="1600" dirty="0" err="1"/>
              <a:t>rubberband</a:t>
            </a:r>
            <a:r>
              <a:rPr lang="en-US" sz="1600" dirty="0"/>
              <a:t> in order to be selected</a:t>
            </a:r>
          </a:p>
        </p:txBody>
      </p:sp>
    </p:spTree>
    <p:extLst>
      <p:ext uri="{BB962C8B-B14F-4D97-AF65-F5344CB8AC3E}">
        <p14:creationId xmlns:p14="http://schemas.microsoft.com/office/powerpoint/2010/main" val="841950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A70F5556-F6A1-42AA-8D31-FFE437822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44485" y="2417946"/>
            <a:ext cx="6247515" cy="24179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selection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95803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ym typeface="Wingdings" panose="05000000000000000000" pitchFamily="2" charset="2"/>
              </a:rPr>
              <a:t>Interactive brushing</a:t>
            </a:r>
          </a:p>
          <a:p>
            <a:r>
              <a:rPr lang="en-US" dirty="0"/>
              <a:t>Composite selection</a:t>
            </a:r>
          </a:p>
          <a:p>
            <a:pPr lvl="1"/>
            <a:r>
              <a:rPr lang="en-US" dirty="0"/>
              <a:t>How to combine multiple selections</a:t>
            </a:r>
          </a:p>
          <a:p>
            <a:pPr lvl="1"/>
            <a:r>
              <a:rPr lang="en-US" dirty="0"/>
              <a:t>Theoretically, 524.288 possible combinations of add, remove, subtract, intersect, union operations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>
                <a:hlinkClick r:id="rId5"/>
              </a:rPr>
              <a:t>Wills, 1996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Today rather standard</a:t>
            </a:r>
          </a:p>
          <a:p>
            <a:pPr lvl="2"/>
            <a:r>
              <a:rPr lang="en-US" dirty="0"/>
              <a:t>CTRL modifier: Toggle selection state</a:t>
            </a:r>
          </a:p>
          <a:p>
            <a:pPr lvl="2"/>
            <a:r>
              <a:rPr lang="en-US" dirty="0"/>
              <a:t>SHIFT modifier: Select multiple items</a:t>
            </a:r>
          </a:p>
          <a:p>
            <a:pPr lvl="2"/>
            <a:r>
              <a:rPr lang="en-US" dirty="0"/>
              <a:t>Combine modifiers for complex selections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D947B-4984-4C82-BB7B-7EAD63A7FFB7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15</a:t>
            </a:fld>
            <a:endParaRPr lang="aa-ET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A029E9-3EDB-41DE-8581-CB7EE151F7D8}"/>
              </a:ext>
            </a:extLst>
          </p:cNvPr>
          <p:cNvSpPr txBox="1"/>
          <p:nvPr/>
        </p:nvSpPr>
        <p:spPr>
          <a:xfrm>
            <a:off x="9068242" y="4543500"/>
            <a:ext cx="3007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Creating a composite selection of trajectories using modifier keys</a:t>
            </a:r>
          </a:p>
        </p:txBody>
      </p:sp>
    </p:spTree>
    <p:extLst>
      <p:ext uri="{BB962C8B-B14F-4D97-AF65-F5344CB8AC3E}">
        <p14:creationId xmlns:p14="http://schemas.microsoft.com/office/powerpoint/2010/main" val="2994425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Interactive selection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ym typeface="Wingdings" panose="05000000000000000000" pitchFamily="2" charset="2"/>
              </a:rPr>
              <a:t>Dynamic querying</a:t>
            </a:r>
          </a:p>
          <a:p>
            <a:r>
              <a:rPr lang="en-US" dirty="0"/>
              <a:t>Interactive legends</a:t>
            </a:r>
          </a:p>
          <a:p>
            <a:pPr lvl="1"/>
            <a:r>
              <a:rPr lang="en-US" dirty="0"/>
              <a:t>Legends typically show data ranges and corresponding visual encodings</a:t>
            </a:r>
          </a:p>
          <a:p>
            <a:pPr lvl="1"/>
            <a:r>
              <a:rPr lang="en-US" dirty="0"/>
              <a:t>Utilize legends for selecting the already shown data ranges</a:t>
            </a:r>
          </a:p>
          <a:p>
            <a:pPr lvl="1"/>
            <a:r>
              <a:rPr lang="en-US" dirty="0"/>
              <a:t>Direct interaction within the visualization view</a:t>
            </a:r>
          </a:p>
          <a:p>
            <a:r>
              <a:rPr lang="en-US" dirty="0"/>
              <a:t>Query sliders</a:t>
            </a:r>
          </a:p>
          <a:p>
            <a:pPr lvl="1"/>
            <a:r>
              <a:rPr lang="en-US" dirty="0"/>
              <a:t>Dedicated value or range sliders facilitate selection of data ranges</a:t>
            </a:r>
          </a:p>
          <a:p>
            <a:pPr lvl="1"/>
            <a:r>
              <a:rPr lang="en-US" dirty="0"/>
              <a:t>Logic operators allow users to formulate complex query conditions</a:t>
            </a:r>
          </a:p>
          <a:p>
            <a:pPr lvl="1"/>
            <a:r>
              <a:rPr lang="en-US" dirty="0"/>
              <a:t>No direct interaction with visualization, but separate interface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DCE1-13D4-4CAF-A18B-7BDCF784376C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16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69621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selection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09886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ym typeface="Wingdings" panose="05000000000000000000" pitchFamily="2" charset="2"/>
              </a:rPr>
              <a:t>Dynamic querying</a:t>
            </a:r>
          </a:p>
          <a:p>
            <a:r>
              <a:rPr lang="en-US" dirty="0"/>
              <a:t>Interactive legends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67571-40C6-47F1-937F-B27169DF1B34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17</a:t>
            </a:fld>
            <a:endParaRPr lang="aa-E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FC1C57-E235-472E-BE76-3DCB0024D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87" y="3035068"/>
            <a:ext cx="3426864" cy="2853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839B4E-0962-44A7-AA07-B06A57CCB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282" y="3035068"/>
            <a:ext cx="3426864" cy="2853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2D5E11-4379-4834-8931-D7233C6CF657}"/>
              </a:ext>
            </a:extLst>
          </p:cNvPr>
          <p:cNvSpPr txBox="1"/>
          <p:nvPr/>
        </p:nvSpPr>
        <p:spPr>
          <a:xfrm>
            <a:off x="1228993" y="5813855"/>
            <a:ext cx="4704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Problem: </a:t>
            </a:r>
            <a:r>
              <a:rPr lang="en-US" dirty="0"/>
              <a:t>How to focus on low-speed segments?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F84F08-B2D6-44FA-A81F-07A0E34408CD}"/>
              </a:ext>
            </a:extLst>
          </p:cNvPr>
          <p:cNvSpPr txBox="1"/>
          <p:nvPr/>
        </p:nvSpPr>
        <p:spPr>
          <a:xfrm>
            <a:off x="6598201" y="5810860"/>
            <a:ext cx="5203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Solution: </a:t>
            </a:r>
            <a:r>
              <a:rPr lang="en-US" dirty="0"/>
              <a:t>Utilize the legend to filter out high-speeds!</a:t>
            </a:r>
          </a:p>
        </p:txBody>
      </p:sp>
    </p:spTree>
    <p:extLst>
      <p:ext uri="{BB962C8B-B14F-4D97-AF65-F5344CB8AC3E}">
        <p14:creationId xmlns:p14="http://schemas.microsoft.com/office/powerpoint/2010/main" val="253654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selection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09886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ym typeface="Wingdings" panose="05000000000000000000" pitchFamily="2" charset="2"/>
              </a:rPr>
              <a:t>Dynamic querying</a:t>
            </a:r>
          </a:p>
          <a:p>
            <a:r>
              <a:rPr lang="en-US" dirty="0"/>
              <a:t>Query sliders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F564C-22A8-4BA7-B737-55903F3EDD95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18</a:t>
            </a:fld>
            <a:endParaRPr lang="aa-ET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2D5E11-4379-4834-8931-D7233C6CF657}"/>
              </a:ext>
            </a:extLst>
          </p:cNvPr>
          <p:cNvSpPr txBox="1"/>
          <p:nvPr/>
        </p:nvSpPr>
        <p:spPr>
          <a:xfrm>
            <a:off x="984100" y="5807631"/>
            <a:ext cx="4550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Problem: </a:t>
            </a:r>
            <a:r>
              <a:rPr lang="en-US" dirty="0"/>
              <a:t>How to focus on high-degree nodes?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F84F08-B2D6-44FA-A81F-07A0E34408CD}"/>
              </a:ext>
            </a:extLst>
          </p:cNvPr>
          <p:cNvSpPr txBox="1"/>
          <p:nvPr/>
        </p:nvSpPr>
        <p:spPr>
          <a:xfrm>
            <a:off x="6031092" y="5807631"/>
            <a:ext cx="5508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Solution: </a:t>
            </a:r>
            <a:r>
              <a:rPr lang="en-US" dirty="0"/>
              <a:t>Utilize query slider to mark high-degree nodes!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7BA8675-B195-43F0-88CD-19C8A4C7B570}"/>
              </a:ext>
            </a:extLst>
          </p:cNvPr>
          <p:cNvGrpSpPr/>
          <p:nvPr/>
        </p:nvGrpSpPr>
        <p:grpSpPr>
          <a:xfrm>
            <a:off x="1463333" y="3170567"/>
            <a:ext cx="3591756" cy="2457677"/>
            <a:chOff x="1606209" y="3502643"/>
            <a:chExt cx="3016885" cy="206431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845F67A-1089-45DE-98D0-9FD403D7D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6209" y="3502643"/>
              <a:ext cx="3016884" cy="171373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166A7C7-20FD-4AE9-8124-6B0E42952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6210" y="5216376"/>
              <a:ext cx="3016884" cy="350586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B104F93-F689-49CC-947C-CB4043A1883D}"/>
              </a:ext>
            </a:extLst>
          </p:cNvPr>
          <p:cNvGrpSpPr/>
          <p:nvPr/>
        </p:nvGrpSpPr>
        <p:grpSpPr>
          <a:xfrm>
            <a:off x="6984570" y="3164828"/>
            <a:ext cx="3601604" cy="2463416"/>
            <a:chOff x="6033348" y="1704349"/>
            <a:chExt cx="5717765" cy="391082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7CEFF73-D08A-4B5C-82C6-748932C00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348" y="1704349"/>
              <a:ext cx="5717765" cy="324796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EDBBAF7-047A-4279-B089-3A371E10A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348" y="4950722"/>
              <a:ext cx="5717765" cy="6644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401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Accentuation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21B692B3-7574-4C1A-B492-A412E38A07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dirty="0"/>
                  <a:t>Given: Regular visual representation of the data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Question: How to represent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?</a:t>
                </a:r>
              </a:p>
              <a:p>
                <a:r>
                  <a:rPr lang="en-US" dirty="0"/>
                  <a:t>Conceptual answer:</a:t>
                </a:r>
              </a:p>
              <a:p>
                <a:pPr lvl="1"/>
                <a:r>
                  <a:rPr lang="en-US" dirty="0"/>
                  <a:t>Define additional visual encodings</a:t>
                </a: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emphasizes</a:t>
                </a: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attenuates</a:t>
                </a:r>
              </a:p>
              <a:p>
                <a:pPr lvl="1"/>
                <a:r>
                  <a:rPr lang="en-US" dirty="0"/>
                  <a:t>Using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, we can define</a:t>
                </a:r>
                <a:br>
                  <a:rPr lang="en-US" dirty="0"/>
                </a:br>
                <a:r>
                  <a:rPr lang="en-US" dirty="0"/>
                  <a:t>different accentuation strategies:</a:t>
                </a:r>
              </a:p>
              <a:p>
                <a:pPr lvl="2"/>
                <a:r>
                  <a:rPr lang="en-US" b="1" dirty="0"/>
                  <a:t>Highlighting</a:t>
                </a:r>
              </a:p>
              <a:p>
                <a:pPr lvl="2"/>
                <a:r>
                  <a:rPr lang="en-US" b="1" dirty="0"/>
                  <a:t>Dimming</a:t>
                </a:r>
              </a:p>
              <a:p>
                <a:pPr lvl="2"/>
                <a:r>
                  <a:rPr lang="en-US" b="1" dirty="0"/>
                  <a:t>Filtering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21B692B3-7574-4C1A-B492-A412E38A07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241" b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CB4E9-1D2B-44BE-B259-B3EF1EC1B34F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19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11077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can we identify data and interface items on the display: Learn concepts and strategies of fundamental picking</a:t>
            </a:r>
          </a:p>
          <a:p>
            <a:r>
              <a:rPr lang="en-US" dirty="0"/>
              <a:t>How can relevant information be emphasized in a visual representation: Learn about selection and accentuation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C169-8B23-44D7-BE02-1C2574EC0C98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2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899457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Accentuation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21B692B3-7574-4C1A-B492-A412E38A07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b="1" dirty="0"/>
                  <a:t>Highlighting: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endParaRPr lang="en-US" b="1" dirty="0"/>
              </a:p>
              <a:p>
                <a:pPr lvl="1"/>
                <a:r>
                  <a:rPr lang="en-US" dirty="0"/>
                  <a:t>Emphasize relevant data</a:t>
                </a:r>
              </a:p>
              <a:p>
                <a:pPr lvl="1"/>
                <a:r>
                  <a:rPr lang="en-US" dirty="0"/>
                  <a:t>Regular display of less-relevant data</a:t>
                </a:r>
              </a:p>
              <a:p>
                <a:r>
                  <a:rPr lang="en-US" b="1" dirty="0"/>
                  <a:t>Dimming: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V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endParaRPr lang="en-US" b="1" dirty="0"/>
              </a:p>
              <a:p>
                <a:pPr lvl="1"/>
                <a:r>
                  <a:rPr lang="en-US" dirty="0"/>
                  <a:t>Regular display of relevant data</a:t>
                </a:r>
              </a:p>
              <a:p>
                <a:pPr lvl="1"/>
                <a:r>
                  <a:rPr lang="en-US" dirty="0"/>
                  <a:t>Attenuate less-relevant data</a:t>
                </a:r>
              </a:p>
              <a:p>
                <a:r>
                  <a:rPr lang="en-US" b="1" dirty="0"/>
                  <a:t>Filtering: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V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</a:t>
                </a:r>
                <a:endParaRPr lang="en-US" b="1" dirty="0"/>
              </a:p>
              <a:p>
                <a:pPr lvl="1"/>
                <a:r>
                  <a:rPr lang="en-US" dirty="0"/>
                  <a:t>Regular display of relevant data</a:t>
                </a:r>
              </a:p>
              <a:p>
                <a:pPr lvl="1"/>
                <a:r>
                  <a:rPr lang="en-US" dirty="0"/>
                  <a:t>Omit all other data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21B692B3-7574-4C1A-B492-A412E38A07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BC401-7301-4D84-AFA4-EEEACF2321AA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20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410013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Accentuation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649A4-9EB3-421F-90C4-234E195002AF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21</a:t>
            </a:fld>
            <a:endParaRPr lang="aa-ET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72B2505-D559-481B-ABF8-5A60CE070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187" y="1857929"/>
            <a:ext cx="10876613" cy="4331179"/>
          </a:xfrm>
        </p:spPr>
      </p:pic>
    </p:spTree>
    <p:extLst>
      <p:ext uri="{BB962C8B-B14F-4D97-AF65-F5344CB8AC3E}">
        <p14:creationId xmlns:p14="http://schemas.microsoft.com/office/powerpoint/2010/main" val="2622780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Accentuation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7E3F-51B3-4BE2-B0EB-CCE6FB1AA0B3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22</a:t>
            </a:fld>
            <a:endParaRPr lang="aa-ET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07011F8-996A-460A-8247-F2F61EC709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526" y="365125"/>
            <a:ext cx="3028435" cy="2523696"/>
          </a:xfr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4A3F87-5FA9-47A3-8D2F-748D3820E4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14" y="3265184"/>
            <a:ext cx="3028435" cy="2523696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48C746-8474-4712-B041-47347C272A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782" y="3265184"/>
            <a:ext cx="3028435" cy="2523696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C22A01-8232-4940-AC21-792ACBB65E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350" y="3265184"/>
            <a:ext cx="3028435" cy="2523696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C852B67-3908-45DC-B196-709950167D73}"/>
              </a:ext>
            </a:extLst>
          </p:cNvPr>
          <p:cNvSpPr txBox="1"/>
          <p:nvPr/>
        </p:nvSpPr>
        <p:spPr>
          <a:xfrm>
            <a:off x="758214" y="5788880"/>
            <a:ext cx="13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Highlighting</a:t>
            </a:r>
            <a:endParaRPr lang="en-DE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65881A-5C73-4677-BC8E-72CC8EA34AF2}"/>
              </a:ext>
            </a:extLst>
          </p:cNvPr>
          <p:cNvSpPr txBox="1"/>
          <p:nvPr/>
        </p:nvSpPr>
        <p:spPr>
          <a:xfrm>
            <a:off x="4581782" y="5788880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Dimming</a:t>
            </a:r>
            <a:endParaRPr lang="en-DE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C492F9-AFB6-4145-B43C-3CD0362E5A98}"/>
              </a:ext>
            </a:extLst>
          </p:cNvPr>
          <p:cNvSpPr txBox="1"/>
          <p:nvPr/>
        </p:nvSpPr>
        <p:spPr>
          <a:xfrm>
            <a:off x="8405350" y="5788880"/>
            <a:ext cx="950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Filtering</a:t>
            </a:r>
            <a:endParaRPr lang="en-DE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E75E96-C13B-4556-88EE-D1075AE13C59}"/>
              </a:ext>
            </a:extLst>
          </p:cNvPr>
          <p:cNvSpPr txBox="1"/>
          <p:nvPr/>
        </p:nvSpPr>
        <p:spPr>
          <a:xfrm>
            <a:off x="4747569" y="2519489"/>
            <a:ext cx="1808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Regular encoding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14073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Accentuation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12">
                <a:extLst>
                  <a:ext uri="{FF2B5EF4-FFF2-40B4-BE49-F238E27FC236}">
                    <a16:creationId xmlns:a16="http://schemas.microsoft.com/office/drawing/2014/main" id="{D98AC429-12F3-497B-A182-80F3F90545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How to design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?</a:t>
                </a:r>
              </a:p>
              <a:p>
                <a:r>
                  <a:rPr lang="en-US" dirty="0"/>
                  <a:t>General rules of thumb:</a:t>
                </a:r>
              </a:p>
              <a:p>
                <a:pPr lvl="1"/>
                <a:r>
                  <a:rPr lang="en-US" dirty="0"/>
                  <a:t>Visual feedback should be effective: </a:t>
                </a:r>
                <a:r>
                  <a:rPr lang="en-US" b="1" dirty="0"/>
                  <a:t>Relevant data stands out</a:t>
                </a:r>
                <a:r>
                  <a:rPr lang="en-US" dirty="0"/>
                  <a:t> and</a:t>
                </a:r>
                <a:br>
                  <a:rPr lang="en-US" dirty="0"/>
                </a:br>
                <a:r>
                  <a:rPr lang="en-US" dirty="0"/>
                  <a:t>can be perceived pre-attentively</a:t>
                </a:r>
              </a:p>
              <a:p>
                <a:pPr lvl="1"/>
                <a:r>
                  <a:rPr lang="en-US" dirty="0"/>
                  <a:t>Side effects on visualization should be minimal: Visualization can still</a:t>
                </a:r>
                <a:br>
                  <a:rPr lang="en-US" dirty="0"/>
                </a:br>
                <a:r>
                  <a:rPr lang="en-US" b="1" dirty="0"/>
                  <a:t>convey data characteristics</a:t>
                </a:r>
                <a:r>
                  <a:rPr lang="en-US" dirty="0"/>
                  <a:t> as intended</a:t>
                </a:r>
              </a:p>
              <a:p>
                <a:r>
                  <a:rPr lang="en-US" dirty="0"/>
                  <a:t>Influencing factors:</a:t>
                </a:r>
              </a:p>
              <a:p>
                <a:pPr lvl="1"/>
                <a:r>
                  <a:rPr lang="en-US" dirty="0"/>
                  <a:t>Frequency of change: How often must visual feedback be generated?</a:t>
                </a:r>
              </a:p>
              <a:p>
                <a:pPr lvl="1"/>
                <a:r>
                  <a:rPr lang="en-US" dirty="0"/>
                  <a:t>Size of selection: How much of the visual representation will change?</a:t>
                </a:r>
              </a:p>
            </p:txBody>
          </p:sp>
        </mc:Choice>
        <mc:Fallback xmlns="">
          <p:sp>
            <p:nvSpPr>
              <p:cNvPr id="13" name="Content Placeholder 12">
                <a:extLst>
                  <a:ext uri="{FF2B5EF4-FFF2-40B4-BE49-F238E27FC236}">
                    <a16:creationId xmlns:a16="http://schemas.microsoft.com/office/drawing/2014/main" id="{D98AC429-12F3-497B-A182-80F3F90545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6E761-FD40-4D41-B4F8-19DF909C864A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23</a:t>
            </a:fld>
            <a:endParaRPr lang="aa-ET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F114E9-FDEA-40ED-8859-501911F945A6}"/>
              </a:ext>
            </a:extLst>
          </p:cNvPr>
          <p:cNvSpPr txBox="1"/>
          <p:nvPr/>
        </p:nvSpPr>
        <p:spPr>
          <a:xfrm rot="272803">
            <a:off x="9345446" y="2234186"/>
            <a:ext cx="2341804" cy="6570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200" dirty="0">
                <a:sym typeface="Wingdings" panose="05000000000000000000" pitchFamily="2" charset="2"/>
              </a:rPr>
              <a:t>We talked about </a:t>
            </a:r>
            <a:r>
              <a:rPr lang="en-US" sz="1200" b="1">
                <a:sym typeface="Wingdings" panose="05000000000000000000" pitchFamily="2" charset="2"/>
              </a:rPr>
              <a:t>pre-attentive processing</a:t>
            </a:r>
            <a:r>
              <a:rPr lang="en-US" sz="1200">
                <a:sym typeface="Wingdings" panose="05000000000000000000" pitchFamily="2" charset="2"/>
              </a:rPr>
              <a:t> </a:t>
            </a:r>
            <a:r>
              <a:rPr lang="en-US" sz="1200" dirty="0">
                <a:sym typeface="Wingdings" panose="05000000000000000000" pitchFamily="2" charset="2"/>
              </a:rPr>
              <a:t>in </a:t>
            </a:r>
            <a:r>
              <a:rPr lang="en-US" sz="1200">
                <a:sym typeface="Wingdings" panose="05000000000000000000" pitchFamily="2" charset="2"/>
              </a:rPr>
              <a:t>Lecture 4.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3156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Accentuation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12">
                <a:extLst>
                  <a:ext uri="{FF2B5EF4-FFF2-40B4-BE49-F238E27FC236}">
                    <a16:creationId xmlns:a16="http://schemas.microsoft.com/office/drawing/2014/main" id="{D98AC429-12F3-497B-A182-80F3F90545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is small (e.g., mouse hovering) </a:t>
                </a:r>
                <a:r>
                  <a:rPr lang="en-US" dirty="0">
                    <a:sym typeface="Wingdings" panose="05000000000000000000" pitchFamily="2" charset="2"/>
                  </a:rPr>
                  <a:t> Highlighting</a:t>
                </a:r>
              </a:p>
              <a:p>
                <a:r>
                  <a:rPr lang="en-US" dirty="0">
                    <a:sym typeface="Wingdings" panose="05000000000000000000" pitchFamily="2" charset="2"/>
                  </a:rPr>
                  <a:t>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is small (e.g., remove outliers) </a:t>
                </a:r>
                <a:r>
                  <a:rPr lang="en-US" dirty="0">
                    <a:sym typeface="Wingdings" panose="05000000000000000000" pitchFamily="2" charset="2"/>
                  </a:rPr>
                  <a:t> Dimming</a:t>
                </a:r>
              </a:p>
              <a:p>
                <a:endParaRPr lang="en-US" dirty="0">
                  <a:sym typeface="Wingdings" panose="05000000000000000000" pitchFamily="2" charset="2"/>
                </a:endParaRPr>
              </a:p>
              <a:p>
                <a:r>
                  <a:rPr lang="en-US" dirty="0">
                    <a:sym typeface="Wingdings" panose="05000000000000000000" pitchFamily="2" charset="2"/>
                  </a:rPr>
                  <a:t>Filtering removes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𝐷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ym typeface="Wingdings" panose="05000000000000000000" pitchFamily="2" charset="2"/>
                  </a:rPr>
                  <a:t> entirely</a:t>
                </a:r>
              </a:p>
              <a:p>
                <a:pPr lvl="1"/>
                <a:r>
                  <a:rPr lang="en-US" dirty="0">
                    <a:sym typeface="Wingdings" panose="05000000000000000000" pitchFamily="2" charset="2"/>
                  </a:rPr>
                  <a:t>Pro: Clear view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dirty="0">
                  <a:sym typeface="Wingdings" panose="05000000000000000000" pitchFamily="2" charset="2"/>
                </a:endParaRPr>
              </a:p>
              <a:p>
                <a:pPr lvl="1"/>
                <a:r>
                  <a:rPr lang="en-US" dirty="0">
                    <a:sym typeface="Wingdings" panose="05000000000000000000" pitchFamily="2" charset="2"/>
                  </a:rPr>
                  <a:t>Con: No awareness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>
                  <a:sym typeface="Wingdings" panose="05000000000000000000" pitchFamily="2" charset="2"/>
                </a:endParaRPr>
              </a:p>
              <a:p>
                <a:pPr lvl="1"/>
                <a:r>
                  <a:rPr lang="en-US" dirty="0">
                    <a:sym typeface="Wingdings" panose="05000000000000000000" pitchFamily="2" charset="2"/>
                  </a:rPr>
                  <a:t>Filtering suitable when selection</a:t>
                </a:r>
                <a:br>
                  <a:rPr lang="en-US" dirty="0">
                    <a:sym typeface="Wingdings" panose="05000000000000000000" pitchFamily="2" charset="2"/>
                  </a:rPr>
                </a:br>
                <a:r>
                  <a:rPr lang="en-US" dirty="0">
                    <a:sym typeface="Wingdings" panose="05000000000000000000" pitchFamily="2" charset="2"/>
                  </a:rPr>
                  <a:t>is relatively stable during a subtask</a:t>
                </a:r>
              </a:p>
              <a:p>
                <a:pPr lvl="1"/>
                <a:endParaRPr lang="en-US" dirty="0">
                  <a:sym typeface="Wingdings" panose="05000000000000000000" pitchFamily="2" charset="2"/>
                </a:endParaRPr>
              </a:p>
              <a:p>
                <a:r>
                  <a:rPr lang="en-US" dirty="0">
                    <a:sym typeface="Wingdings" panose="05000000000000000000" pitchFamily="2" charset="2"/>
                  </a:rPr>
                  <a:t>Examples: Highlighting in </a:t>
                </a:r>
                <a:r>
                  <a:rPr lang="en-US" dirty="0">
                    <a:sym typeface="Wingdings" panose="05000000000000000000" pitchFamily="2" charset="2"/>
                    <a:hlinkClick r:id="rId3"/>
                  </a:rPr>
                  <a:t>CGV</a:t>
                </a:r>
                <a:r>
                  <a:rPr lang="en-US" dirty="0">
                    <a:sym typeface="Wingdings" panose="05000000000000000000" pitchFamily="2" charset="2"/>
                  </a:rPr>
                  <a:t> vs. dimming in </a:t>
                </a:r>
                <a:r>
                  <a:rPr lang="en-US" dirty="0" err="1">
                    <a:sym typeface="Wingdings" panose="05000000000000000000" pitchFamily="2" charset="2"/>
                    <a:hlinkClick r:id="rId4"/>
                  </a:rPr>
                  <a:t>Gephi</a:t>
                </a:r>
                <a:endParaRPr lang="en-US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3" name="Content Placeholder 12">
                <a:extLst>
                  <a:ext uri="{FF2B5EF4-FFF2-40B4-BE49-F238E27FC236}">
                    <a16:creationId xmlns:a16="http://schemas.microsoft.com/office/drawing/2014/main" id="{D98AC429-12F3-497B-A182-80F3F90545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043" t="-2661" b="-560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15BD8-7E86-4468-960E-F34662BA76D1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24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5390383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Enhanced selection support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Smooth brushing</a:t>
            </a:r>
            <a:endParaRPr lang="en-US" sz="2000" b="1" dirty="0"/>
          </a:p>
          <a:p>
            <a:pPr lvl="1"/>
            <a:r>
              <a:rPr lang="en-US" dirty="0"/>
              <a:t>Instead of binary-state selections,</a:t>
            </a:r>
            <a:br>
              <a:rPr lang="en-US" dirty="0"/>
            </a:br>
            <a:r>
              <a:rPr lang="en-US" dirty="0"/>
              <a:t>fuzzy </a:t>
            </a:r>
            <a:r>
              <a:rPr lang="en-US" i="1" dirty="0" err="1"/>
              <a:t>selectedness</a:t>
            </a:r>
            <a:r>
              <a:rPr lang="en-US" dirty="0"/>
              <a:t> in range [0,1]</a:t>
            </a:r>
          </a:p>
          <a:p>
            <a:r>
              <a:rPr lang="en-US" b="1" dirty="0"/>
              <a:t>Brushing &amp; linking</a:t>
            </a:r>
            <a:endParaRPr lang="en-US" sz="2000" b="1" dirty="0"/>
          </a:p>
          <a:p>
            <a:pPr lvl="1"/>
            <a:r>
              <a:rPr lang="en-US" dirty="0"/>
              <a:t>Selection in one view automatically</a:t>
            </a:r>
            <a:br>
              <a:rPr lang="en-US" dirty="0"/>
            </a:br>
            <a:r>
              <a:rPr lang="en-US" dirty="0"/>
              <a:t>propagated to all other views</a:t>
            </a:r>
            <a:endParaRPr lang="en-US" b="1" dirty="0"/>
          </a:p>
          <a:p>
            <a:r>
              <a:rPr lang="en-US" b="1" dirty="0"/>
              <a:t>Automatic selection support</a:t>
            </a:r>
          </a:p>
          <a:p>
            <a:pPr lvl="1"/>
            <a:r>
              <a:rPr lang="en-US" dirty="0"/>
              <a:t>Auto-complete selections to reduce</a:t>
            </a:r>
            <a:br>
              <a:rPr lang="en-US" dirty="0"/>
            </a:br>
            <a:r>
              <a:rPr lang="en-US" dirty="0"/>
              <a:t>interaction costs</a:t>
            </a:r>
            <a:endParaRPr lang="en-US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9AFD5-BF19-4154-99BE-4B257D800043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25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0381259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Enhanced selection support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Smooth brushing </a:t>
            </a:r>
            <a:r>
              <a:rPr lang="en-US" sz="2000" dirty="0"/>
              <a:t>(</a:t>
            </a:r>
            <a:r>
              <a:rPr lang="en-US" sz="2000" dirty="0">
                <a:hlinkClick r:id="rId3"/>
              </a:rPr>
              <a:t>Martin &amp; Ward, 1995</a:t>
            </a:r>
            <a:r>
              <a:rPr lang="en-US" sz="2000" dirty="0"/>
              <a:t>; </a:t>
            </a:r>
            <a:r>
              <a:rPr lang="en-US" sz="2000" dirty="0" err="1">
                <a:hlinkClick r:id="rId4"/>
              </a:rPr>
              <a:t>Doleisch</a:t>
            </a:r>
            <a:r>
              <a:rPr lang="en-US" sz="2000" dirty="0">
                <a:hlinkClick r:id="rId4"/>
              </a:rPr>
              <a:t> &amp; Hauser, 2002</a:t>
            </a:r>
            <a:r>
              <a:rPr lang="en-US" sz="2000" dirty="0"/>
              <a:t>)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4A751-AF4D-41FB-BEFD-64829BD9DCE4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26</a:t>
            </a:fld>
            <a:endParaRPr lang="aa-ET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EEF909A-5DBF-4DA8-A008-DD7BF0A6C8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200" y="2531462"/>
            <a:ext cx="5188064" cy="303731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7EC8E63-5456-4DBA-95CE-15BF88FAAB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96282" y="2531462"/>
            <a:ext cx="5188064" cy="3037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7A4F4A-F3BE-47EA-B9D6-C57945E19548}"/>
              </a:ext>
            </a:extLst>
          </p:cNvPr>
          <p:cNvSpPr txBox="1"/>
          <p:nvPr/>
        </p:nvSpPr>
        <p:spPr>
          <a:xfrm>
            <a:off x="838200" y="5568778"/>
            <a:ext cx="2545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Standard binary brushing</a:t>
            </a:r>
            <a:endParaRPr lang="en-D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2E138D-7796-4A53-B0C2-EB297A72608F}"/>
              </a:ext>
            </a:extLst>
          </p:cNvPr>
          <p:cNvSpPr txBox="1"/>
          <p:nvPr/>
        </p:nvSpPr>
        <p:spPr>
          <a:xfrm>
            <a:off x="6096000" y="5563499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Enhanced smooth brushing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0210851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Enhanced selection support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Brushing &amp; linking </a:t>
            </a:r>
            <a:r>
              <a:rPr lang="en-US" sz="2000" dirty="0"/>
              <a:t>(</a:t>
            </a:r>
            <a:r>
              <a:rPr lang="en-US" sz="2000" dirty="0">
                <a:hlinkClick r:id="rId3"/>
              </a:rPr>
              <a:t>Becker &amp; Cleveland, 1987</a:t>
            </a:r>
            <a:r>
              <a:rPr lang="en-US" sz="2000" dirty="0"/>
              <a:t>; </a:t>
            </a:r>
            <a:r>
              <a:rPr lang="en-US" sz="2000" dirty="0" err="1">
                <a:hlinkClick r:id="rId4"/>
              </a:rPr>
              <a:t>Buja</a:t>
            </a:r>
            <a:r>
              <a:rPr lang="en-US" sz="2000" dirty="0">
                <a:hlinkClick r:id="rId4"/>
              </a:rPr>
              <a:t> et al., 1991</a:t>
            </a:r>
            <a:r>
              <a:rPr lang="en-US" sz="2000" dirty="0"/>
              <a:t>)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72A59-5651-4AD3-93FB-BB771A449A60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27</a:t>
            </a:fld>
            <a:endParaRPr lang="aa-E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9E989-F703-419F-9EAA-D0E2722DDF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358" y="2537501"/>
            <a:ext cx="7661189" cy="357391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DBEE2B8-258D-4E68-B646-8940E7E7DE4D}"/>
              </a:ext>
            </a:extLst>
          </p:cNvPr>
          <p:cNvGrpSpPr/>
          <p:nvPr/>
        </p:nvGrpSpPr>
        <p:grpSpPr>
          <a:xfrm>
            <a:off x="838200" y="2214335"/>
            <a:ext cx="3319849" cy="2908489"/>
            <a:chOff x="3194234" y="3126590"/>
            <a:chExt cx="3319849" cy="290848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9717434-D1E1-4C7C-A5F5-F77E817F9A1D}"/>
                </a:ext>
              </a:extLst>
            </p:cNvPr>
            <p:cNvSpPr/>
            <p:nvPr/>
          </p:nvSpPr>
          <p:spPr>
            <a:xfrm>
              <a:off x="3581400" y="3449756"/>
              <a:ext cx="2932683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Multiple views, however, should not be regarded in isolation. They need to be linked so that the information contained in individual views can be integrated into a coherent image of the data as a whole.</a:t>
              </a:r>
              <a:br>
                <a:rPr lang="en-US" dirty="0"/>
              </a:br>
              <a:r>
                <a:rPr lang="en-US" dirty="0"/>
                <a:t>	— </a:t>
              </a:r>
              <a:r>
                <a:rPr lang="en-US" dirty="0" err="1">
                  <a:hlinkClick r:id="rId4"/>
                </a:rPr>
                <a:t>Buja</a:t>
              </a:r>
              <a:r>
                <a:rPr lang="en-US" dirty="0">
                  <a:hlinkClick r:id="rId4"/>
                </a:rPr>
                <a:t> et al., 1991</a:t>
              </a:r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A4B11CC-386B-458E-B2E5-C22F5C9579E2}"/>
                </a:ext>
              </a:extLst>
            </p:cNvPr>
            <p:cNvSpPr/>
            <p:nvPr/>
          </p:nvSpPr>
          <p:spPr>
            <a:xfrm>
              <a:off x="3194234" y="3126590"/>
              <a:ext cx="570990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7200" dirty="0"/>
                <a:t>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7967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Enhanced selection support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21B692B3-7574-4C1A-B492-A412E38A07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4516395" cy="4351338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b="1" dirty="0"/>
                  <a:t>Automatic selection support</a:t>
                </a:r>
                <a:endParaRPr lang="en-US" dirty="0"/>
              </a:p>
              <a:p>
                <a:r>
                  <a:rPr lang="en-US" dirty="0"/>
                  <a:t>Example: </a:t>
                </a:r>
                <a:r>
                  <a:rPr lang="en-US" dirty="0" err="1">
                    <a:hlinkClick r:id="rId3"/>
                  </a:rPr>
                  <a:t>CompaRing</a:t>
                </a:r>
                <a:endParaRPr lang="en-US" dirty="0"/>
              </a:p>
              <a:p>
                <a:pPr lvl="1"/>
                <a:r>
                  <a:rPr lang="en-US" dirty="0"/>
                  <a:t>Manual initial selection</a:t>
                </a:r>
              </a:p>
              <a:p>
                <a:pPr lvl="1"/>
                <a:r>
                  <a:rPr lang="en-US" dirty="0"/>
                  <a:t>Automatically select further data elements based on similarity</a:t>
                </a:r>
              </a:p>
              <a:p>
                <a:pPr lvl="1"/>
                <a:r>
                  <a:rPr lang="en-US" dirty="0"/>
                  <a:t>Reduce selection costs from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21B692B3-7574-4C1A-B492-A412E38A07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4516395" cy="4351338"/>
              </a:xfrm>
              <a:blipFill>
                <a:blip r:embed="rId4"/>
                <a:stretch>
                  <a:fillRect l="-2838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A569D-DA3A-4778-9B57-6B98ECA48D5C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28</a:t>
            </a:fld>
            <a:endParaRPr lang="aa-ET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BEA033C-0587-487E-88C6-1118DC11D3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54595" y="1870075"/>
            <a:ext cx="6304826" cy="38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083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40593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We finished: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Interactive selection and accentuation</a:t>
            </a:r>
          </a:p>
          <a:p>
            <a:pPr lvl="1"/>
            <a:r>
              <a:rPr lang="en-US" i="1" dirty="0">
                <a:solidFill>
                  <a:schemeClr val="bg2">
                    <a:lumMod val="90000"/>
                  </a:schemeClr>
                </a:solidFill>
              </a:rPr>
              <a:t>Mark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something as interesting</a:t>
            </a:r>
          </a:p>
          <a:p>
            <a:pPr lvl="1"/>
            <a:r>
              <a:rPr lang="en-US" i="1" dirty="0">
                <a:solidFill>
                  <a:schemeClr val="bg2">
                    <a:lumMod val="90000"/>
                  </a:schemeClr>
                </a:solidFill>
              </a:rPr>
              <a:t>Show me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something conditionally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Next we will be concerned with:</a:t>
            </a:r>
          </a:p>
          <a:p>
            <a:r>
              <a:rPr lang="en-US" dirty="0"/>
              <a:t>Navigating zoomable visualizations</a:t>
            </a:r>
          </a:p>
          <a:p>
            <a:pPr lvl="1"/>
            <a:r>
              <a:rPr lang="en-US" i="1" dirty="0"/>
              <a:t>Show me</a:t>
            </a:r>
            <a:r>
              <a:rPr lang="en-US" dirty="0"/>
              <a:t> something else</a:t>
            </a:r>
          </a:p>
          <a:p>
            <a:pPr lvl="1"/>
            <a:r>
              <a:rPr lang="en-US" i="1" dirty="0"/>
              <a:t>Show me</a:t>
            </a:r>
            <a:r>
              <a:rPr lang="en-US" dirty="0"/>
              <a:t> more or less detail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7970F-03E4-4494-B72D-E6B999157228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29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38782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Today: Basic techniques</a:t>
            </a:r>
          </a:p>
          <a:p>
            <a:pPr lvl="1"/>
            <a:r>
              <a:rPr lang="en-US" dirty="0"/>
              <a:t>Fundamental picking</a:t>
            </a:r>
          </a:p>
          <a:p>
            <a:pPr lvl="1"/>
            <a:r>
              <a:rPr lang="en-US" dirty="0"/>
              <a:t>Interactive selection and accentuation</a:t>
            </a:r>
          </a:p>
          <a:p>
            <a:pPr lvl="1"/>
            <a:r>
              <a:rPr lang="en-US" dirty="0"/>
              <a:t>Navigating zoomable visualizations</a:t>
            </a:r>
          </a:p>
          <a:p>
            <a:r>
              <a:rPr lang="en-US" dirty="0"/>
              <a:t>Next lectures: Advanced techniques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EFD6-68EC-4D4D-9E03-A3FF133698DE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3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2660222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Navigating zoomable visualizations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How to navigate the data?</a:t>
            </a:r>
          </a:p>
          <a:p>
            <a:pPr lvl="2"/>
            <a:r>
              <a:rPr lang="en-US" i="1" dirty="0"/>
              <a:t>Show me</a:t>
            </a:r>
            <a:r>
              <a:rPr lang="en-US" dirty="0"/>
              <a:t> something else</a:t>
            </a:r>
          </a:p>
          <a:p>
            <a:pPr lvl="2"/>
            <a:r>
              <a:rPr lang="en-US" i="1" dirty="0"/>
              <a:t>Show me</a:t>
            </a:r>
            <a:r>
              <a:rPr lang="en-US" dirty="0"/>
              <a:t> more or less detail</a:t>
            </a:r>
          </a:p>
          <a:p>
            <a:r>
              <a:rPr lang="en-US" dirty="0"/>
              <a:t>Conceptual answer: </a:t>
            </a:r>
            <a:r>
              <a:rPr lang="en-US" b="1" dirty="0"/>
              <a:t>Information seeking mantra</a:t>
            </a:r>
          </a:p>
          <a:p>
            <a:pPr lvl="2"/>
            <a:r>
              <a:rPr lang="en-US" dirty="0"/>
              <a:t>Start with overview (big-picture, but no details)</a:t>
            </a:r>
          </a:p>
          <a:p>
            <a:pPr lvl="2"/>
            <a:r>
              <a:rPr lang="en-US" dirty="0"/>
              <a:t>Zoom into subsets (details, but no overview)</a:t>
            </a:r>
          </a:p>
          <a:p>
            <a:pPr lvl="2"/>
            <a:r>
              <a:rPr lang="en-US" dirty="0"/>
              <a:t>Return to overview and navigate to different</a:t>
            </a:r>
            <a:br>
              <a:rPr lang="en-US" dirty="0"/>
            </a:br>
            <a:r>
              <a:rPr lang="en-US" dirty="0"/>
              <a:t>subsets at different scales</a:t>
            </a:r>
          </a:p>
          <a:p>
            <a:pPr lvl="2"/>
            <a:r>
              <a:rPr lang="en-US" dirty="0"/>
              <a:t>Repeat until satisfied</a:t>
            </a:r>
          </a:p>
          <a:p>
            <a:r>
              <a:rPr lang="en-US" dirty="0"/>
              <a:t>Practical answer: </a:t>
            </a:r>
            <a:r>
              <a:rPr lang="en-US" b="1" dirty="0"/>
              <a:t>Zoomable interfaces</a:t>
            </a:r>
            <a:r>
              <a:rPr lang="en-US" dirty="0"/>
              <a:t> </a:t>
            </a:r>
            <a:r>
              <a:rPr lang="en-US" sz="2000" dirty="0"/>
              <a:t>(</a:t>
            </a:r>
            <a:r>
              <a:rPr lang="en-US" sz="2000" dirty="0" err="1">
                <a:hlinkClick r:id="rId3"/>
              </a:rPr>
              <a:t>Bederson</a:t>
            </a:r>
            <a:r>
              <a:rPr lang="en-US" sz="2000" dirty="0">
                <a:hlinkClick r:id="rId3"/>
              </a:rPr>
              <a:t>, 2011</a:t>
            </a:r>
            <a:r>
              <a:rPr lang="en-US" sz="2000" dirty="0"/>
              <a:t>)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73680-1523-4738-9924-EFE03700D025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30</a:t>
            </a:fld>
            <a:endParaRPr lang="aa-ET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C0D3AD0-7782-43CA-AAF9-922F37BEECFA}"/>
              </a:ext>
            </a:extLst>
          </p:cNvPr>
          <p:cNvGrpSpPr/>
          <p:nvPr/>
        </p:nvGrpSpPr>
        <p:grpSpPr>
          <a:xfrm>
            <a:off x="7515779" y="3574646"/>
            <a:ext cx="4348145" cy="1246496"/>
            <a:chOff x="3194234" y="3126590"/>
            <a:chExt cx="4348145" cy="124649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6593ABF-6461-45EE-ADDE-B6D0D6488117}"/>
                </a:ext>
              </a:extLst>
            </p:cNvPr>
            <p:cNvSpPr/>
            <p:nvPr/>
          </p:nvSpPr>
          <p:spPr>
            <a:xfrm>
              <a:off x="3581399" y="3449756"/>
              <a:ext cx="396098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Overview first, zoom and filter, then details-on-demand.</a:t>
              </a:r>
            </a:p>
            <a:p>
              <a:pPr algn="r"/>
              <a:r>
                <a:rPr lang="en-US" dirty="0"/>
                <a:t>— </a:t>
              </a:r>
              <a:r>
                <a:rPr lang="en-US" dirty="0" err="1">
                  <a:hlinkClick r:id="rId4"/>
                </a:rPr>
                <a:t>Shneiderman</a:t>
              </a:r>
              <a:r>
                <a:rPr lang="en-US" dirty="0">
                  <a:hlinkClick r:id="rId4"/>
                </a:rPr>
                <a:t>, 1996</a:t>
              </a:r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068C74A-70BA-46BA-84BC-690BA2E49E12}"/>
                </a:ext>
              </a:extLst>
            </p:cNvPr>
            <p:cNvSpPr/>
            <p:nvPr/>
          </p:nvSpPr>
          <p:spPr>
            <a:xfrm>
              <a:off x="3194234" y="3126590"/>
              <a:ext cx="570990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7200" dirty="0"/>
                <a:t>“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B2AC73D-D1D2-4382-B701-97D2233653DC}"/>
              </a:ext>
            </a:extLst>
          </p:cNvPr>
          <p:cNvSpPr txBox="1"/>
          <p:nvPr/>
        </p:nvSpPr>
        <p:spPr>
          <a:xfrm rot="236227">
            <a:off x="6846435" y="2572447"/>
            <a:ext cx="3337206" cy="54697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200" dirty="0">
                <a:sym typeface="Wingdings" panose="05000000000000000000" pitchFamily="2" charset="2"/>
              </a:rPr>
              <a:t>The </a:t>
            </a:r>
            <a:r>
              <a:rPr lang="en-US" sz="1200" b="1" dirty="0">
                <a:sym typeface="Wingdings" panose="05000000000000000000" pitchFamily="2" charset="2"/>
              </a:rPr>
              <a:t>information seeking mantra</a:t>
            </a:r>
            <a:r>
              <a:rPr lang="en-US" sz="1200" dirty="0">
                <a:sym typeface="Wingdings" panose="05000000000000000000" pitchFamily="2" charset="2"/>
              </a:rPr>
              <a:t> is fundamental in interactive visual data analysis!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7142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Navigating zoomable visualizations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21B692B3-7574-4C1A-B492-A412E38A07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dirty="0"/>
                  <a:t>Information seeking mantra distinguishes </a:t>
                </a:r>
                <a:r>
                  <a:rPr lang="en-US" b="1" dirty="0"/>
                  <a:t>filter</a:t>
                </a:r>
                <a:r>
                  <a:rPr lang="en-US" dirty="0"/>
                  <a:t> and </a:t>
                </a:r>
                <a:r>
                  <a:rPr lang="en-US" b="1" dirty="0"/>
                  <a:t>zoom</a:t>
                </a:r>
              </a:p>
              <a:p>
                <a:r>
                  <a:rPr lang="en-US" dirty="0"/>
                  <a:t>What is the difference though?</a:t>
                </a:r>
              </a:p>
              <a:p>
                <a:endParaRPr lang="en-US" dirty="0"/>
              </a:p>
              <a:p>
                <a:r>
                  <a:rPr lang="en-US" b="1" dirty="0"/>
                  <a:t>Filtering: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V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only shows the relevant data</a:t>
                </a:r>
                <a:br>
                  <a:rPr lang="en-US" dirty="0"/>
                </a:br>
                <a:r>
                  <a:rPr lang="en-US" dirty="0"/>
                  <a:t>using the regular visual encoding</a:t>
                </a:r>
              </a:p>
              <a:p>
                <a:r>
                  <a:rPr lang="en-US" b="1" dirty="0"/>
                  <a:t>Zooming: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only shows the relevant data,</a:t>
                </a:r>
                <a:br>
                  <a:rPr lang="en-US" dirty="0"/>
                </a:br>
                <a:r>
                  <a:rPr lang="en-US" dirty="0"/>
                  <a:t>but with a special visual encoding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</m:sup>
                    </m:sSup>
                  </m:oMath>
                </a14:m>
                <a:r>
                  <a:rPr lang="en-US" dirty="0"/>
                  <a:t> utilizes the available display space that is freed by dropping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to scale up the visual representation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21B692B3-7574-4C1A-B492-A412E38A07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D8020-143D-400D-AD8F-841C0EEF7235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31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8406980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Navigating zoomable visualizations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Information seeking mantra distinguishes </a:t>
            </a:r>
            <a:r>
              <a:rPr lang="en-US" b="1" dirty="0"/>
              <a:t>filter</a:t>
            </a:r>
            <a:r>
              <a:rPr lang="en-US" dirty="0"/>
              <a:t> and </a:t>
            </a:r>
            <a:r>
              <a:rPr lang="en-US" b="1" dirty="0"/>
              <a:t>zoom</a:t>
            </a:r>
          </a:p>
          <a:p>
            <a:r>
              <a:rPr lang="en-US" dirty="0"/>
              <a:t>What is the difference though?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0074D-F030-4603-8859-1821917CB512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32</a:t>
            </a:fld>
            <a:endParaRPr lang="aa-ET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A7B1686-F822-40F8-B950-144BC868E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4061" y="3059411"/>
            <a:ext cx="8505645" cy="302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696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Navigating zoomable visualizations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Basic notions</a:t>
            </a:r>
          </a:p>
          <a:p>
            <a:pPr lvl="1"/>
            <a:r>
              <a:rPr lang="en-US" b="1" dirty="0"/>
              <a:t>World:</a:t>
            </a:r>
            <a:r>
              <a:rPr lang="en-US" dirty="0"/>
              <a:t> The space in</a:t>
            </a:r>
            <a:br>
              <a:rPr lang="en-US" dirty="0"/>
            </a:br>
            <a:r>
              <a:rPr lang="en-US" dirty="0"/>
              <a:t>which the visualization</a:t>
            </a:r>
            <a:br>
              <a:rPr lang="en-US" dirty="0"/>
            </a:br>
            <a:r>
              <a:rPr lang="en-US" dirty="0"/>
              <a:t>resides</a:t>
            </a:r>
          </a:p>
          <a:p>
            <a:pPr lvl="1"/>
            <a:r>
              <a:rPr lang="en-US" b="1" dirty="0"/>
              <a:t>Viewport:</a:t>
            </a:r>
            <a:r>
              <a:rPr lang="en-US" dirty="0"/>
              <a:t> The window</a:t>
            </a:r>
            <a:br>
              <a:rPr lang="en-US" dirty="0"/>
            </a:br>
            <a:r>
              <a:rPr lang="en-US" dirty="0"/>
              <a:t>through which the</a:t>
            </a:r>
            <a:br>
              <a:rPr lang="en-US" dirty="0"/>
            </a:br>
            <a:r>
              <a:rPr lang="en-US" dirty="0"/>
              <a:t>world is seen</a:t>
            </a:r>
          </a:p>
          <a:p>
            <a:pPr lvl="1"/>
            <a:r>
              <a:rPr lang="en-US" b="1" dirty="0"/>
              <a:t>Screen:</a:t>
            </a:r>
            <a:r>
              <a:rPr lang="en-US" dirty="0"/>
              <a:t> The display</a:t>
            </a:r>
            <a:br>
              <a:rPr lang="en-US" dirty="0"/>
            </a:br>
            <a:r>
              <a:rPr lang="en-US" dirty="0"/>
              <a:t>part onto which</a:t>
            </a:r>
            <a:br>
              <a:rPr lang="en-US" dirty="0"/>
            </a:br>
            <a:r>
              <a:rPr lang="en-US" dirty="0"/>
              <a:t>the view is projected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6E046-F1A6-4BB8-8570-8319196E7C30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33</a:t>
            </a:fld>
            <a:endParaRPr lang="aa-ET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D6F2AF1-4514-4128-8C1E-3F511C4A8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29571" y="1926723"/>
            <a:ext cx="7447657" cy="353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264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Navigating zoomable visualizations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Basic mapping</a:t>
            </a:r>
          </a:p>
          <a:p>
            <a:pPr lvl="1"/>
            <a:r>
              <a:rPr lang="en-US" b="1" dirty="0"/>
              <a:t>World</a:t>
            </a:r>
            <a:r>
              <a:rPr lang="en-US" dirty="0"/>
              <a:t> coordinates are</a:t>
            </a:r>
            <a:br>
              <a:rPr lang="en-US" dirty="0"/>
            </a:br>
            <a:r>
              <a:rPr lang="en-US" b="1" dirty="0"/>
              <a:t>projected </a:t>
            </a:r>
            <a:r>
              <a:rPr lang="en-US" dirty="0"/>
              <a:t>to </a:t>
            </a:r>
            <a:r>
              <a:rPr lang="en-US" b="1" dirty="0"/>
              <a:t>screen</a:t>
            </a:r>
            <a:br>
              <a:rPr lang="en-US" b="1" dirty="0"/>
            </a:br>
            <a:r>
              <a:rPr lang="en-US" dirty="0"/>
              <a:t>coordinates depending</a:t>
            </a:r>
            <a:br>
              <a:rPr lang="en-US" dirty="0"/>
            </a:br>
            <a:r>
              <a:rPr lang="en-US" dirty="0"/>
              <a:t>on the </a:t>
            </a:r>
            <a:r>
              <a:rPr lang="en-US" b="1" dirty="0"/>
              <a:t>viewport</a:t>
            </a:r>
          </a:p>
          <a:p>
            <a:pPr lvl="1"/>
            <a:r>
              <a:rPr lang="en-US" b="1" dirty="0"/>
              <a:t>Screen</a:t>
            </a:r>
            <a:r>
              <a:rPr lang="en-US" dirty="0"/>
              <a:t> coordinates can</a:t>
            </a:r>
            <a:br>
              <a:rPr lang="en-US" dirty="0"/>
            </a:br>
            <a:r>
              <a:rPr lang="en-US" dirty="0"/>
              <a:t>be </a:t>
            </a:r>
            <a:r>
              <a:rPr lang="en-US" b="1" dirty="0"/>
              <a:t>un-projected </a:t>
            </a:r>
            <a:r>
              <a:rPr lang="en-US" dirty="0"/>
              <a:t>to </a:t>
            </a:r>
            <a:r>
              <a:rPr lang="en-US" b="1" dirty="0"/>
              <a:t>world</a:t>
            </a:r>
            <a:br>
              <a:rPr lang="en-US" b="1" dirty="0"/>
            </a:br>
            <a:r>
              <a:rPr lang="en-US" dirty="0"/>
              <a:t>coordinates also depending</a:t>
            </a:r>
            <a:br>
              <a:rPr lang="en-US" dirty="0"/>
            </a:br>
            <a:r>
              <a:rPr lang="en-US" dirty="0"/>
              <a:t>on the </a:t>
            </a:r>
            <a:r>
              <a:rPr lang="en-US" b="1" dirty="0"/>
              <a:t>viewport</a:t>
            </a:r>
          </a:p>
          <a:p>
            <a:pPr lvl="1"/>
            <a:endParaRPr lang="en-US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B9F21-9B39-413C-ADBA-592E775DAD3D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34</a:t>
            </a:fld>
            <a:endParaRPr lang="aa-ET" dirty="0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74D0F067-8A83-484E-A6D2-AE635C89B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1411" y="1690688"/>
            <a:ext cx="6167597" cy="3231654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// Viewport (left, top, width, height) in world coordinates</a:t>
            </a:r>
            <a:b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// Screen (0, 0, width, height) in screen coordinates</a:t>
            </a:r>
            <a:b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b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function 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project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(viewport, screen,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wx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,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wy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) {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// Position in world (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wx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,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wy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) to position on screen (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sx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,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sy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)</a:t>
            </a:r>
            <a:b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let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sx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= (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wx-viewport.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871094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left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) *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screen.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871094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width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/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viewport.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871094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width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;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let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sy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= (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wy-viewport.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871094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top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)  *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screen.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871094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height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/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viewport.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871094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height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;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return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[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sx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,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sy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];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}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rgbClr val="080808"/>
              </a:solidFill>
              <a:effectLst/>
              <a:latin typeface="Source Code Pro" panose="020B0509030403020204" pitchFamily="49" charset="0"/>
              <a:ea typeface="Source Code Pro" panose="020B0509030403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function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unproject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(viewport, screen,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sx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,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sy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) {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// Position on screen (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sx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,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sy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) to position in world (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wx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,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wy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)</a:t>
            </a:r>
            <a:b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let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wx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=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viewport.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871094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left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+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sx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*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viewport.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871094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width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/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screen.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871094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width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;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let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wy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=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viewport.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871094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top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+ 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sy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*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viewport.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871094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height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/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screen.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871094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height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;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return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[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wx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,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wy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];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}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ource Code Pro" panose="020B0509030403020204" pitchFamily="49" charset="0"/>
              <a:ea typeface="Source Code Pro" panose="020B0509030403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978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Navigating zoomable visualizations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Basic interactions</a:t>
            </a:r>
          </a:p>
          <a:p>
            <a:pPr lvl="1"/>
            <a:r>
              <a:rPr lang="en-US" b="1" dirty="0"/>
              <a:t>Move</a:t>
            </a:r>
            <a:r>
              <a:rPr lang="en-US" dirty="0"/>
              <a:t> viewport</a:t>
            </a:r>
          </a:p>
          <a:p>
            <a:pPr lvl="2"/>
            <a:r>
              <a:rPr lang="en-US" dirty="0"/>
              <a:t>Change which part of the world is seen</a:t>
            </a:r>
          </a:p>
          <a:p>
            <a:pPr lvl="1"/>
            <a:r>
              <a:rPr lang="en-US" b="1" dirty="0"/>
              <a:t>Resize</a:t>
            </a:r>
            <a:r>
              <a:rPr lang="en-US" dirty="0"/>
              <a:t> viewport</a:t>
            </a:r>
          </a:p>
          <a:p>
            <a:pPr lvl="2"/>
            <a:r>
              <a:rPr lang="en-US" dirty="0"/>
              <a:t>Adjust at what scale the world is seen</a:t>
            </a:r>
          </a:p>
          <a:p>
            <a:pPr lvl="2"/>
            <a:r>
              <a:rPr lang="en-US" dirty="0"/>
              <a:t>Smaller viewport </a:t>
            </a:r>
            <a:r>
              <a:rPr lang="en-US" dirty="0">
                <a:sym typeface="Wingdings" panose="05000000000000000000" pitchFamily="2" charset="2"/>
              </a:rPr>
              <a:t> Larger zoom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Larger viewport  Smaller zoom</a:t>
            </a:r>
            <a:endParaRPr lang="en-US" dirty="0"/>
          </a:p>
          <a:p>
            <a:r>
              <a:rPr lang="en-US" dirty="0"/>
              <a:t>Basic visual feedback</a:t>
            </a:r>
          </a:p>
          <a:p>
            <a:pPr lvl="1"/>
            <a:r>
              <a:rPr lang="en-US" b="1" dirty="0"/>
              <a:t>Geometric zooming</a:t>
            </a:r>
          </a:p>
          <a:p>
            <a:pPr lvl="2"/>
            <a:r>
              <a:rPr lang="en-US" dirty="0"/>
              <a:t>Purely geometric scaling of visual representation</a:t>
            </a:r>
            <a:endParaRPr lang="en-US" b="1" dirty="0"/>
          </a:p>
          <a:p>
            <a:pPr lvl="1"/>
            <a:r>
              <a:rPr lang="en-US" b="1" dirty="0"/>
              <a:t>Semantic zooming</a:t>
            </a:r>
          </a:p>
          <a:p>
            <a:pPr lvl="2"/>
            <a:r>
              <a:rPr lang="en-US" dirty="0"/>
              <a:t>Any kind of adjustment of the visualization</a:t>
            </a:r>
            <a:endParaRPr lang="en-US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9BDEA-A7EA-4A99-B57D-626FF8883647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35</a:t>
            </a:fld>
            <a:endParaRPr lang="aa-ET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B2E8952-98BB-44C0-885F-E9A7D00F2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09812" y="2110593"/>
            <a:ext cx="5329142" cy="2527468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32E6CD6-E25F-44AC-A299-CEECDE4FF666}"/>
              </a:ext>
            </a:extLst>
          </p:cNvPr>
          <p:cNvSpPr/>
          <p:nvPr/>
        </p:nvSpPr>
        <p:spPr>
          <a:xfrm>
            <a:off x="7917683" y="2125829"/>
            <a:ext cx="1356258" cy="402594"/>
          </a:xfrm>
          <a:custGeom>
            <a:avLst/>
            <a:gdLst>
              <a:gd name="connsiteX0" fmla="*/ 0 w 1356258"/>
              <a:gd name="connsiteY0" fmla="*/ 157117 h 402594"/>
              <a:gd name="connsiteX1" fmla="*/ 791662 w 1356258"/>
              <a:gd name="connsiteY1" fmla="*/ 9831 h 402594"/>
              <a:gd name="connsiteX2" fmla="*/ 1356258 w 1356258"/>
              <a:gd name="connsiteY2" fmla="*/ 402594 h 40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6258" h="402594">
                <a:moveTo>
                  <a:pt x="0" y="157117"/>
                </a:moveTo>
                <a:cubicBezTo>
                  <a:pt x="282809" y="63017"/>
                  <a:pt x="565619" y="-31082"/>
                  <a:pt x="791662" y="9831"/>
                </a:cubicBezTo>
                <a:cubicBezTo>
                  <a:pt x="1017705" y="50744"/>
                  <a:pt x="1186981" y="226669"/>
                  <a:pt x="1356258" y="402594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F4559E-0BDB-4537-A90D-0DAD3646BDF5}"/>
              </a:ext>
            </a:extLst>
          </p:cNvPr>
          <p:cNvSpPr/>
          <p:nvPr/>
        </p:nvSpPr>
        <p:spPr>
          <a:xfrm>
            <a:off x="9290434" y="2360229"/>
            <a:ext cx="1166013" cy="402594"/>
          </a:xfrm>
          <a:custGeom>
            <a:avLst/>
            <a:gdLst>
              <a:gd name="connsiteX0" fmla="*/ 0 w 1356258"/>
              <a:gd name="connsiteY0" fmla="*/ 157117 h 402594"/>
              <a:gd name="connsiteX1" fmla="*/ 791662 w 1356258"/>
              <a:gd name="connsiteY1" fmla="*/ 9831 h 402594"/>
              <a:gd name="connsiteX2" fmla="*/ 1356258 w 1356258"/>
              <a:gd name="connsiteY2" fmla="*/ 402594 h 40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6258" h="402594">
                <a:moveTo>
                  <a:pt x="0" y="157117"/>
                </a:moveTo>
                <a:cubicBezTo>
                  <a:pt x="282809" y="63017"/>
                  <a:pt x="565619" y="-31082"/>
                  <a:pt x="791662" y="9831"/>
                </a:cubicBezTo>
                <a:cubicBezTo>
                  <a:pt x="1017705" y="50744"/>
                  <a:pt x="1186981" y="226669"/>
                  <a:pt x="1356258" y="402594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840D4C-3A39-4DE7-8129-B76C018EBA65}"/>
              </a:ext>
            </a:extLst>
          </p:cNvPr>
          <p:cNvSpPr txBox="1"/>
          <p:nvPr/>
        </p:nvSpPr>
        <p:spPr>
          <a:xfrm>
            <a:off x="8237050" y="1825625"/>
            <a:ext cx="720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13C32C-BBEF-4E48-8566-85EC9E00B75D}"/>
              </a:ext>
            </a:extLst>
          </p:cNvPr>
          <p:cNvSpPr txBox="1"/>
          <p:nvPr/>
        </p:nvSpPr>
        <p:spPr>
          <a:xfrm>
            <a:off x="9503142" y="2067203"/>
            <a:ext cx="720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Move</a:t>
            </a:r>
          </a:p>
        </p:txBody>
      </p:sp>
      <p:sp>
        <p:nvSpPr>
          <p:cNvPr id="19" name="Arrow: Quad 18">
            <a:extLst>
              <a:ext uri="{FF2B5EF4-FFF2-40B4-BE49-F238E27FC236}">
                <a16:creationId xmlns:a16="http://schemas.microsoft.com/office/drawing/2014/main" id="{48A38F45-53A3-4CFE-91C7-2BE08807A367}"/>
              </a:ext>
            </a:extLst>
          </p:cNvPr>
          <p:cNvSpPr/>
          <p:nvPr/>
        </p:nvSpPr>
        <p:spPr>
          <a:xfrm>
            <a:off x="7853539" y="2970699"/>
            <a:ext cx="192571" cy="192571"/>
          </a:xfrm>
          <a:prstGeom prst="quadArrow">
            <a:avLst>
              <a:gd name="adj1" fmla="val 11784"/>
              <a:gd name="adj2" fmla="val 19907"/>
              <a:gd name="adj3" fmla="val 20091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Quad 19">
            <a:extLst>
              <a:ext uri="{FF2B5EF4-FFF2-40B4-BE49-F238E27FC236}">
                <a16:creationId xmlns:a16="http://schemas.microsoft.com/office/drawing/2014/main" id="{1A1D1722-D54F-4DF7-9302-8572139E5282}"/>
              </a:ext>
            </a:extLst>
          </p:cNvPr>
          <p:cNvSpPr/>
          <p:nvPr/>
        </p:nvSpPr>
        <p:spPr>
          <a:xfrm>
            <a:off x="9503142" y="2970701"/>
            <a:ext cx="192571" cy="192571"/>
          </a:xfrm>
          <a:prstGeom prst="quadArrow">
            <a:avLst>
              <a:gd name="adj1" fmla="val 11784"/>
              <a:gd name="adj2" fmla="val 19907"/>
              <a:gd name="adj3" fmla="val 20091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Quad 20">
            <a:extLst>
              <a:ext uri="{FF2B5EF4-FFF2-40B4-BE49-F238E27FC236}">
                <a16:creationId xmlns:a16="http://schemas.microsoft.com/office/drawing/2014/main" id="{FA0A30A5-E037-4200-A93A-B9A363BB1D9D}"/>
              </a:ext>
            </a:extLst>
          </p:cNvPr>
          <p:cNvSpPr/>
          <p:nvPr/>
        </p:nvSpPr>
        <p:spPr>
          <a:xfrm>
            <a:off x="10402006" y="2970700"/>
            <a:ext cx="192571" cy="192571"/>
          </a:xfrm>
          <a:prstGeom prst="quadArrow">
            <a:avLst>
              <a:gd name="adj1" fmla="val 11784"/>
              <a:gd name="adj2" fmla="val 19907"/>
              <a:gd name="adj3" fmla="val 20091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FBF51F-F64B-4C39-8725-3113527A4AC0}"/>
              </a:ext>
            </a:extLst>
          </p:cNvPr>
          <p:cNvSpPr txBox="1"/>
          <p:nvPr/>
        </p:nvSpPr>
        <p:spPr>
          <a:xfrm>
            <a:off x="7390075" y="2693595"/>
            <a:ext cx="765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Resize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EA5233-7B32-4FB7-9DF0-D7553A62846B}"/>
              </a:ext>
            </a:extLst>
          </p:cNvPr>
          <p:cNvSpPr txBox="1"/>
          <p:nvPr/>
        </p:nvSpPr>
        <p:spPr>
          <a:xfrm>
            <a:off x="9030054" y="2700078"/>
            <a:ext cx="765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Resize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0E0EA6-C477-422F-BE89-9C9D283B39D6}"/>
              </a:ext>
            </a:extLst>
          </p:cNvPr>
          <p:cNvSpPr txBox="1"/>
          <p:nvPr/>
        </p:nvSpPr>
        <p:spPr>
          <a:xfrm>
            <a:off x="10535532" y="2880444"/>
            <a:ext cx="765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Resize</a:t>
            </a:r>
          </a:p>
        </p:txBody>
      </p:sp>
    </p:spTree>
    <p:extLst>
      <p:ext uri="{BB962C8B-B14F-4D97-AF65-F5344CB8AC3E}">
        <p14:creationId xmlns:p14="http://schemas.microsoft.com/office/powerpoint/2010/main" val="37782350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Navigating zoomable visualizations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F57C-3033-47FB-8AFA-789EBD078E05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36</a:t>
            </a:fld>
            <a:endParaRPr lang="aa-E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BEDD17-94D8-4E10-9D2E-8338D879C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845" y="1646238"/>
            <a:ext cx="2111608" cy="21116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0ADA5C-0587-484A-B040-00F4D10B1A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676" y="1646238"/>
            <a:ext cx="2111609" cy="21116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0E22AA-FDC7-446D-B4FA-E3250020A3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507" y="1646238"/>
            <a:ext cx="2111609" cy="21116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0DB215B-91E9-4496-8731-137B53324E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676" y="4058072"/>
            <a:ext cx="2111608" cy="21116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31F414-A6CB-4E57-9281-A395E6551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845" y="4058072"/>
            <a:ext cx="2111608" cy="2111608"/>
          </a:xfrm>
          <a:prstGeom prst="rect">
            <a:avLst/>
          </a:prstGeom>
        </p:spPr>
      </p:pic>
      <p:sp>
        <p:nvSpPr>
          <p:cNvPr id="24" name="Arrow: Right 23">
            <a:extLst>
              <a:ext uri="{FF2B5EF4-FFF2-40B4-BE49-F238E27FC236}">
                <a16:creationId xmlns:a16="http://schemas.microsoft.com/office/drawing/2014/main" id="{6E60B62D-F0A4-47C7-82B6-E9C1643CDAB7}"/>
              </a:ext>
            </a:extLst>
          </p:cNvPr>
          <p:cNvSpPr/>
          <p:nvPr/>
        </p:nvSpPr>
        <p:spPr>
          <a:xfrm>
            <a:off x="6777454" y="2592016"/>
            <a:ext cx="245221" cy="222250"/>
          </a:xfrm>
          <a:prstGeom prst="rightArrow">
            <a:avLst>
              <a:gd name="adj1" fmla="val 37683"/>
              <a:gd name="adj2" fmla="val 59854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4ACF5858-1167-40B9-BFF7-297008558658}"/>
              </a:ext>
            </a:extLst>
          </p:cNvPr>
          <p:cNvSpPr/>
          <p:nvPr/>
        </p:nvSpPr>
        <p:spPr>
          <a:xfrm>
            <a:off x="9134286" y="2596381"/>
            <a:ext cx="245221" cy="222250"/>
          </a:xfrm>
          <a:prstGeom prst="rightArrow">
            <a:avLst>
              <a:gd name="adj1" fmla="val 37683"/>
              <a:gd name="adj2" fmla="val 59854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D27F1E63-067A-4C00-B1F1-C9356954F718}"/>
              </a:ext>
            </a:extLst>
          </p:cNvPr>
          <p:cNvSpPr/>
          <p:nvPr/>
        </p:nvSpPr>
        <p:spPr>
          <a:xfrm>
            <a:off x="6777452" y="5002751"/>
            <a:ext cx="245221" cy="222250"/>
          </a:xfrm>
          <a:prstGeom prst="rightArrow">
            <a:avLst>
              <a:gd name="adj1" fmla="val 37683"/>
              <a:gd name="adj2" fmla="val 59854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7071C3EC-776F-480A-B34E-63BA42524BB6}"/>
              </a:ext>
            </a:extLst>
          </p:cNvPr>
          <p:cNvSpPr/>
          <p:nvPr/>
        </p:nvSpPr>
        <p:spPr>
          <a:xfrm>
            <a:off x="9134284" y="5002751"/>
            <a:ext cx="245221" cy="222250"/>
          </a:xfrm>
          <a:prstGeom prst="rightArrow">
            <a:avLst>
              <a:gd name="adj1" fmla="val 37683"/>
              <a:gd name="adj2" fmla="val 59854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C6A77728-7DD6-4672-A441-311E617DC6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Think about: Which</a:t>
            </a:r>
            <a:b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row shows</a:t>
            </a:r>
          </a:p>
          <a:p>
            <a:pPr lvl="1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Geometric zooming?</a:t>
            </a:r>
          </a:p>
          <a:p>
            <a:pPr lvl="1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Semantic zooming?</a:t>
            </a:r>
          </a:p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Think about: What</a:t>
            </a:r>
            <a:b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is semantic in this</a:t>
            </a:r>
            <a:b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example?</a:t>
            </a:r>
          </a:p>
        </p:txBody>
      </p:sp>
      <p:pic>
        <p:nvPicPr>
          <p:cNvPr id="34" name="Content Placeholder 22">
            <a:extLst>
              <a:ext uri="{FF2B5EF4-FFF2-40B4-BE49-F238E27FC236}">
                <a16:creationId xmlns:a16="http://schemas.microsoft.com/office/drawing/2014/main" id="{C2035C11-1ED0-4D03-9FDD-A4CA4819A5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505" y="4058072"/>
            <a:ext cx="2111608" cy="211160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D1E8B75-ADC0-49CA-97E8-64D657970C6E}"/>
              </a:ext>
            </a:extLst>
          </p:cNvPr>
          <p:cNvSpPr txBox="1"/>
          <p:nvPr/>
        </p:nvSpPr>
        <p:spPr>
          <a:xfrm>
            <a:off x="4665844" y="4054430"/>
            <a:ext cx="202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Geometric zooming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EFC1A1F-8200-480B-9A8C-DCDDFCB42784}"/>
              </a:ext>
            </a:extLst>
          </p:cNvPr>
          <p:cNvSpPr txBox="1"/>
          <p:nvPr/>
        </p:nvSpPr>
        <p:spPr>
          <a:xfrm>
            <a:off x="4665844" y="1646238"/>
            <a:ext cx="1899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Semantic zooming</a:t>
            </a:r>
          </a:p>
        </p:txBody>
      </p:sp>
    </p:spTree>
    <p:extLst>
      <p:ext uri="{BB962C8B-B14F-4D97-AF65-F5344CB8AC3E}">
        <p14:creationId xmlns:p14="http://schemas.microsoft.com/office/powerpoint/2010/main" val="215337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Navigating zoomable visualizations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Basics of zooming are clear now</a:t>
            </a:r>
          </a:p>
          <a:p>
            <a:r>
              <a:rPr lang="en-US" dirty="0"/>
              <a:t>Open question: How does the interface look like?</a:t>
            </a:r>
          </a:p>
          <a:p>
            <a:endParaRPr lang="en-US" b="1" dirty="0"/>
          </a:p>
          <a:p>
            <a:r>
              <a:rPr lang="en-US" b="1" dirty="0"/>
              <a:t>Visual interface</a:t>
            </a:r>
            <a:r>
              <a:rPr lang="en-US" dirty="0"/>
              <a:t> must support users in coping with three questions:</a:t>
            </a:r>
            <a:endParaRPr lang="en-US" b="1" dirty="0"/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Where am I?</a:t>
            </a:r>
            <a:br>
              <a:rPr lang="en-US" b="1" dirty="0"/>
            </a:b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Indicate where in the world the current viewport is located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Where can I go?</a:t>
            </a:r>
            <a:br>
              <a:rPr lang="en-US" b="1" dirty="0"/>
            </a:b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Indicate what is not covered by the current viewport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How do I get there?</a:t>
            </a:r>
            <a:br>
              <a:rPr lang="en-US" b="1" dirty="0"/>
            </a:br>
            <a:r>
              <a:rPr lang="en-US" dirty="0">
                <a:sym typeface="Wingdings" panose="05000000000000000000" pitchFamily="2" charset="2"/>
              </a:rPr>
              <a:t> Provide interactions to define the viewport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08B91-2815-4F72-BDEA-73A245BFDB74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37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40861842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Navigating zoomable visualizations</a:t>
            </a:r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09AC7E0-AA38-4D08-A478-20172BFF7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82300" cy="4351338"/>
          </a:xfrm>
        </p:spPr>
        <p:txBody>
          <a:bodyPr>
            <a:no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Think about: How are ‘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Where am I?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’ and ‘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Where can I go?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’ supported?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E8AB2-2B2B-405F-914E-287F8FC0C2A8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38</a:t>
            </a:fld>
            <a:endParaRPr lang="aa-ET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1EE9D10-4B63-45C4-91A2-8C5D3662DD4F}"/>
              </a:ext>
            </a:extLst>
          </p:cNvPr>
          <p:cNvGrpSpPr/>
          <p:nvPr/>
        </p:nvGrpSpPr>
        <p:grpSpPr>
          <a:xfrm>
            <a:off x="2159621" y="1870075"/>
            <a:ext cx="8387050" cy="3564965"/>
            <a:chOff x="1461111" y="2031207"/>
            <a:chExt cx="9269779" cy="3940174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7EC8030D-7F6A-42CA-8AA0-0A923E271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61111" y="2031207"/>
              <a:ext cx="9269778" cy="3940174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8399DFA-9C7E-42F8-AD03-77EBA9B1AC11}"/>
                </a:ext>
              </a:extLst>
            </p:cNvPr>
            <p:cNvSpPr/>
            <p:nvPr/>
          </p:nvSpPr>
          <p:spPr>
            <a:xfrm>
              <a:off x="1461111" y="2031207"/>
              <a:ext cx="9269779" cy="3940174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7159F127-3A9A-4310-A23D-4C20556E6B31}"/>
              </a:ext>
            </a:extLst>
          </p:cNvPr>
          <p:cNvSpPr/>
          <p:nvPr/>
        </p:nvSpPr>
        <p:spPr>
          <a:xfrm>
            <a:off x="1257231" y="2338081"/>
            <a:ext cx="1073404" cy="408640"/>
          </a:xfrm>
          <a:prstGeom prst="borderCallout1">
            <a:avLst>
              <a:gd name="adj1" fmla="val 113328"/>
              <a:gd name="adj2" fmla="val 93498"/>
              <a:gd name="adj3" fmla="val 176745"/>
              <a:gd name="adj4" fmla="val 126967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Overview</a:t>
            </a:r>
          </a:p>
        </p:txBody>
      </p:sp>
      <p:sp>
        <p:nvSpPr>
          <p:cNvPr id="9" name="Callout: Line 8">
            <a:extLst>
              <a:ext uri="{FF2B5EF4-FFF2-40B4-BE49-F238E27FC236}">
                <a16:creationId xmlns:a16="http://schemas.microsoft.com/office/drawing/2014/main" id="{55A0411F-C45D-46AB-90C5-3E648936E084}"/>
              </a:ext>
            </a:extLst>
          </p:cNvPr>
          <p:cNvSpPr/>
          <p:nvPr/>
        </p:nvSpPr>
        <p:spPr>
          <a:xfrm>
            <a:off x="2779576" y="1381500"/>
            <a:ext cx="1362645" cy="408640"/>
          </a:xfrm>
          <a:prstGeom prst="borderCallout1">
            <a:avLst>
              <a:gd name="adj1" fmla="val 74479"/>
              <a:gd name="adj2" fmla="val 103998"/>
              <a:gd name="adj3" fmla="val 170246"/>
              <a:gd name="adj4" fmla="val 121932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Detail view</a:t>
            </a:r>
          </a:p>
        </p:txBody>
      </p:sp>
      <p:sp>
        <p:nvSpPr>
          <p:cNvPr id="11" name="Callout: Line 10">
            <a:extLst>
              <a:ext uri="{FF2B5EF4-FFF2-40B4-BE49-F238E27FC236}">
                <a16:creationId xmlns:a16="http://schemas.microsoft.com/office/drawing/2014/main" id="{D7FFB63E-F83B-43F0-AE7B-CB008EC3EAC3}"/>
              </a:ext>
            </a:extLst>
          </p:cNvPr>
          <p:cNvSpPr/>
          <p:nvPr/>
        </p:nvSpPr>
        <p:spPr>
          <a:xfrm>
            <a:off x="904933" y="4677150"/>
            <a:ext cx="1362645" cy="408640"/>
          </a:xfrm>
          <a:prstGeom prst="borderCallout1">
            <a:avLst>
              <a:gd name="adj1" fmla="val 74479"/>
              <a:gd name="adj2" fmla="val 103998"/>
              <a:gd name="adj3" fmla="val 139167"/>
              <a:gd name="adj4" fmla="val 123796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Scrollbars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93B923-27CC-4B5F-981B-663E64CE3AEC}"/>
              </a:ext>
            </a:extLst>
          </p:cNvPr>
          <p:cNvSpPr txBox="1"/>
          <p:nvPr/>
        </p:nvSpPr>
        <p:spPr>
          <a:xfrm rot="272803">
            <a:off x="8994768" y="1228245"/>
            <a:ext cx="2341804" cy="52761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200" dirty="0">
                <a:sym typeface="Wingdings" panose="05000000000000000000" pitchFamily="2" charset="2"/>
              </a:rPr>
              <a:t>Recall the </a:t>
            </a:r>
            <a:r>
              <a:rPr lang="en-US" sz="1200" b="1" dirty="0">
                <a:sym typeface="Wingdings" panose="05000000000000000000" pitchFamily="2" charset="2"/>
              </a:rPr>
              <a:t>overview + detail concept</a:t>
            </a:r>
            <a:r>
              <a:rPr lang="en-US" sz="1200" dirty="0">
                <a:sym typeface="Wingdings" panose="05000000000000000000" pitchFamily="2" charset="2"/>
              </a:rPr>
              <a:t> from Lecture 4.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3789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Navigating zoomable visualizations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474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How do I get there?</a:t>
            </a:r>
          </a:p>
          <a:p>
            <a:r>
              <a:rPr lang="en-US" dirty="0"/>
              <a:t>Three operations: </a:t>
            </a:r>
            <a:r>
              <a:rPr lang="en-US" i="1" dirty="0"/>
              <a:t>Move</a:t>
            </a:r>
            <a:r>
              <a:rPr lang="en-US" dirty="0"/>
              <a:t>, </a:t>
            </a:r>
            <a:r>
              <a:rPr lang="en-US" i="1" dirty="0"/>
              <a:t>scale</a:t>
            </a:r>
            <a:r>
              <a:rPr lang="en-US" dirty="0"/>
              <a:t>, or </a:t>
            </a:r>
            <a:r>
              <a:rPr lang="en-US" i="1" dirty="0"/>
              <a:t>define</a:t>
            </a:r>
            <a:r>
              <a:rPr lang="en-US" dirty="0"/>
              <a:t> new viewport</a:t>
            </a:r>
          </a:p>
          <a:p>
            <a:pPr lvl="1"/>
            <a:r>
              <a:rPr lang="en-US" b="1" dirty="0"/>
              <a:t>Direct interaction on the view</a:t>
            </a:r>
          </a:p>
          <a:p>
            <a:pPr lvl="2"/>
            <a:r>
              <a:rPr lang="en-US" dirty="0"/>
              <a:t>Move view: Drag world in view (aka. </a:t>
            </a:r>
            <a:r>
              <a:rPr lang="en-US" i="1" dirty="0"/>
              <a:t>panning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Scale view: Mouse wheel, mouse drag, or pinch gesture on view</a:t>
            </a:r>
          </a:p>
          <a:p>
            <a:pPr lvl="2"/>
            <a:r>
              <a:rPr lang="en-US" dirty="0"/>
              <a:t>Define view: Draw elastic rectangle in view</a:t>
            </a:r>
          </a:p>
          <a:p>
            <a:pPr lvl="1"/>
            <a:r>
              <a:rPr lang="en-US" b="1" dirty="0"/>
              <a:t>Manipulation of interface objects</a:t>
            </a:r>
          </a:p>
          <a:p>
            <a:pPr lvl="2"/>
            <a:r>
              <a:rPr lang="en-US" dirty="0"/>
              <a:t>Move view: Drag scrollbars or viewport (red frame) in overview</a:t>
            </a:r>
          </a:p>
          <a:p>
            <a:pPr lvl="2"/>
            <a:r>
              <a:rPr lang="en-US" dirty="0"/>
              <a:t>Scale view: Drag edges of scrollbars or border of viewport (red frame) in overview</a:t>
            </a:r>
          </a:p>
          <a:p>
            <a:pPr lvl="2"/>
            <a:r>
              <a:rPr lang="en-US" dirty="0"/>
              <a:t>Define view: Draw elastic rectangle in overview</a:t>
            </a: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Think about: What are benefits and drawbacks of the two options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8BF2A-EFD1-458C-BDFB-74796499DF70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39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166953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40593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Interaction intents</a:t>
            </a:r>
            <a:r>
              <a:rPr lang="en-US" dirty="0"/>
              <a:t> </a:t>
            </a:r>
            <a:r>
              <a:rPr lang="en-US" sz="2000" dirty="0"/>
              <a:t>(</a:t>
            </a:r>
            <a:r>
              <a:rPr lang="en-US" sz="2000" dirty="0">
                <a:hlinkClick r:id="rId3"/>
              </a:rPr>
              <a:t>Yi et al., 2007</a:t>
            </a:r>
            <a:r>
              <a:rPr lang="en-US" sz="2000" dirty="0"/>
              <a:t>)</a:t>
            </a:r>
          </a:p>
          <a:p>
            <a:r>
              <a:rPr lang="en-US" dirty="0"/>
              <a:t>Fundamental picking, interactive selection, and accentuation</a:t>
            </a:r>
          </a:p>
          <a:p>
            <a:pPr lvl="1"/>
            <a:r>
              <a:rPr lang="en-US" i="1" dirty="0"/>
              <a:t>Mark</a:t>
            </a:r>
            <a:r>
              <a:rPr lang="en-US" dirty="0"/>
              <a:t> something as interesting</a:t>
            </a:r>
          </a:p>
          <a:p>
            <a:pPr lvl="1"/>
            <a:r>
              <a:rPr lang="en-US" i="1" dirty="0"/>
              <a:t>Show me</a:t>
            </a:r>
            <a:r>
              <a:rPr lang="en-US" dirty="0"/>
              <a:t> something conditionally</a:t>
            </a:r>
          </a:p>
          <a:p>
            <a:r>
              <a:rPr lang="en-US" dirty="0"/>
              <a:t>Navigating zoomable visualizations</a:t>
            </a:r>
          </a:p>
          <a:p>
            <a:pPr lvl="1"/>
            <a:r>
              <a:rPr lang="en-US" i="1" dirty="0"/>
              <a:t>Show me</a:t>
            </a:r>
            <a:r>
              <a:rPr lang="en-US" dirty="0"/>
              <a:t> something else</a:t>
            </a:r>
          </a:p>
          <a:p>
            <a:pPr lvl="1"/>
            <a:r>
              <a:rPr lang="en-US" i="1" dirty="0"/>
              <a:t>Show me</a:t>
            </a:r>
            <a:r>
              <a:rPr lang="en-US" dirty="0"/>
              <a:t> more or less detail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DE4A7-F02A-4618-A5A8-57072D63D833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4</a:t>
            </a:fld>
            <a:endParaRPr lang="aa-E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00987-8D52-4ADB-AADE-476E219C9B01}"/>
              </a:ext>
            </a:extLst>
          </p:cNvPr>
          <p:cNvSpPr txBox="1"/>
          <p:nvPr/>
        </p:nvSpPr>
        <p:spPr>
          <a:xfrm rot="272803">
            <a:off x="4509567" y="1420754"/>
            <a:ext cx="2095050" cy="53987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200" dirty="0">
                <a:sym typeface="Wingdings" panose="05000000000000000000" pitchFamily="2" charset="2"/>
              </a:rPr>
              <a:t>We learned about </a:t>
            </a:r>
            <a:r>
              <a:rPr lang="en-US" sz="1200" b="1" dirty="0">
                <a:sym typeface="Wingdings" panose="05000000000000000000" pitchFamily="2" charset="2"/>
              </a:rPr>
              <a:t>interaction intents</a:t>
            </a:r>
            <a:r>
              <a:rPr lang="en-US" sz="1200" dirty="0">
                <a:sym typeface="Wingdings" panose="05000000000000000000" pitchFamily="2" charset="2"/>
              </a:rPr>
              <a:t> in Lecture 9.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6882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Navigating zoomable visualizations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47400" cy="4351338"/>
          </a:xfrm>
        </p:spPr>
        <p:txBody>
          <a:bodyPr>
            <a:noAutofit/>
          </a:bodyPr>
          <a:lstStyle/>
          <a:p>
            <a:pPr lvl="1"/>
            <a:r>
              <a:rPr lang="en-US" dirty="0"/>
              <a:t>So far, our zoom navigation is based purely on the visual layout of the data</a:t>
            </a:r>
          </a:p>
          <a:p>
            <a:pPr lvl="1"/>
            <a:r>
              <a:rPr lang="en-US" dirty="0"/>
              <a:t>For example, panning a graph will bring us to nodes that are spatially near</a:t>
            </a:r>
          </a:p>
          <a:p>
            <a:pPr lvl="1"/>
            <a:r>
              <a:rPr lang="en-US" dirty="0"/>
              <a:t>However, what about navigating to nodes that are “near” </a:t>
            </a:r>
            <a:r>
              <a:rPr lang="en-US" dirty="0" err="1"/>
              <a:t>wrt</a:t>
            </a:r>
            <a:r>
              <a:rPr lang="en-US" dirty="0"/>
              <a:t>. to the graph structure or “similar” in terms of node attributes?</a:t>
            </a:r>
          </a:p>
          <a:p>
            <a:endParaRPr lang="en-US" dirty="0"/>
          </a:p>
          <a:p>
            <a:r>
              <a:rPr lang="en-US" dirty="0"/>
              <a:t>Additional support needed: </a:t>
            </a:r>
            <a:r>
              <a:rPr lang="en-US" b="1" dirty="0"/>
              <a:t>Interaction aids and visual cues</a:t>
            </a:r>
          </a:p>
          <a:p>
            <a:pPr lvl="1"/>
            <a:r>
              <a:rPr lang="en-US" b="1" dirty="0"/>
              <a:t>Off-screen visualization: </a:t>
            </a:r>
            <a:r>
              <a:rPr lang="en-US" dirty="0"/>
              <a:t>Show (selected) information that is currently off-screen</a:t>
            </a:r>
          </a:p>
          <a:p>
            <a:pPr lvl="1"/>
            <a:r>
              <a:rPr lang="en-US" b="1" dirty="0"/>
              <a:t>Navigation shortcuts: </a:t>
            </a:r>
            <a:r>
              <a:rPr lang="en-US" dirty="0"/>
              <a:t>Enable quick and effortless navigation to distant targets</a:t>
            </a:r>
          </a:p>
          <a:p>
            <a:pPr lvl="1"/>
            <a:r>
              <a:rPr lang="en-US" b="1" dirty="0"/>
              <a:t>Animated view transitions: </a:t>
            </a:r>
            <a:r>
              <a:rPr lang="en-US" dirty="0"/>
              <a:t>Make view changes understandable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2B983-7C3E-4714-B5B2-E0F40DF1D1B5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40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6436448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aids and visual cues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474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Off-screen visualization</a:t>
            </a:r>
          </a:p>
          <a:p>
            <a:r>
              <a:rPr lang="en-US" dirty="0" err="1"/>
              <a:t>Focus+context</a:t>
            </a:r>
            <a:r>
              <a:rPr lang="en-US" dirty="0"/>
              <a:t> approach to hint at subset of off-screen data</a:t>
            </a:r>
          </a:p>
          <a:p>
            <a:r>
              <a:rPr lang="en-US" dirty="0"/>
              <a:t>Two-step procedure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Determine subset of </a:t>
            </a:r>
            <a:r>
              <a:rPr lang="en-US" b="1" dirty="0"/>
              <a:t>data of interest</a:t>
            </a:r>
            <a:r>
              <a:rPr lang="en-US" dirty="0"/>
              <a:t> to be hinted at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Embed </a:t>
            </a:r>
            <a:r>
              <a:rPr lang="en-US" b="1" dirty="0"/>
              <a:t>visual cues</a:t>
            </a:r>
            <a:r>
              <a:rPr lang="en-US" dirty="0"/>
              <a:t> to indicate</a:t>
            </a:r>
          </a:p>
          <a:p>
            <a:pPr lvl="2"/>
            <a:r>
              <a:rPr lang="en-US" b="1" dirty="0"/>
              <a:t>Where:</a:t>
            </a:r>
            <a:r>
              <a:rPr lang="en-US" dirty="0"/>
              <a:t> Direction + distance where data are located</a:t>
            </a:r>
          </a:p>
          <a:p>
            <a:pPr lvl="2"/>
            <a:r>
              <a:rPr lang="en-US" b="1" dirty="0"/>
              <a:t>What:</a:t>
            </a:r>
            <a:r>
              <a:rPr lang="en-US" dirty="0"/>
              <a:t> Attribute values of data elements</a:t>
            </a:r>
          </a:p>
          <a:p>
            <a:pPr lvl="2"/>
            <a:r>
              <a:rPr lang="en-US" b="1" dirty="0"/>
              <a:t>Why:</a:t>
            </a:r>
            <a:r>
              <a:rPr lang="en-US" dirty="0"/>
              <a:t> Relevance of data elements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72CB4-E1EA-4CD0-84FA-97E39886DB75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41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3248377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aids and visual cues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474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Off-screen visualization</a:t>
            </a:r>
          </a:p>
          <a:p>
            <a:pPr lvl="1"/>
            <a:r>
              <a:rPr lang="en-US" dirty="0"/>
              <a:t>Examples of off-screen visualization techniques</a:t>
            </a:r>
          </a:p>
          <a:p>
            <a:pPr lvl="3"/>
            <a:endParaRPr lang="en-US" dirty="0"/>
          </a:p>
          <a:p>
            <a:pPr lvl="3"/>
            <a:endParaRPr lang="en-US" dirty="0"/>
          </a:p>
          <a:p>
            <a:pPr lvl="3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Think about: What can the individual techniques convey (where, what, why)?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23FA4-6190-4653-B518-19560F1E9BBD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42</a:t>
            </a:fld>
            <a:endParaRPr lang="aa-ET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14EB03C-0A31-4EFB-B630-7B2D67A45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4134" y="2761611"/>
            <a:ext cx="9343731" cy="315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6081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aids and visual cues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474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Off-screen visualization</a:t>
            </a:r>
          </a:p>
          <a:p>
            <a:pPr lvl="1"/>
            <a:r>
              <a:rPr lang="en-US" dirty="0"/>
              <a:t>Navigation recommendations for graph exploration </a:t>
            </a:r>
            <a:r>
              <a:rPr lang="en-US" sz="1800" dirty="0"/>
              <a:t>(</a:t>
            </a:r>
            <a:r>
              <a:rPr lang="en-US" sz="1800" dirty="0" err="1">
                <a:hlinkClick r:id="rId3"/>
              </a:rPr>
              <a:t>Gladisch</a:t>
            </a:r>
            <a:r>
              <a:rPr lang="en-US" sz="1800" dirty="0">
                <a:hlinkClick r:id="rId3"/>
              </a:rPr>
              <a:t> et al., 2013</a:t>
            </a:r>
            <a:r>
              <a:rPr lang="en-US" sz="1800" dirty="0"/>
              <a:t>)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D4F5-EC2C-4AD8-8443-329CE3D0A752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43</a:t>
            </a:fld>
            <a:endParaRPr lang="aa-ET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A53E048-B636-4AF6-B3BA-F61544732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51135" y="2671909"/>
            <a:ext cx="8289730" cy="35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264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aids and visual cues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47400" cy="4351338"/>
          </a:xfrm>
        </p:spPr>
        <p:txBody>
          <a:bodyPr>
            <a:noAutofit/>
          </a:bodyPr>
          <a:lstStyle/>
          <a:p>
            <a:pPr lvl="1"/>
            <a:r>
              <a:rPr lang="en-US" dirty="0"/>
              <a:t>Off-screen visualization helps us see where interesting data are located, but how to get there? Manual navigation works, but can be costly for longer distances.</a:t>
            </a:r>
          </a:p>
          <a:p>
            <a:pPr lvl="1"/>
            <a:r>
              <a:rPr lang="en-US" dirty="0"/>
              <a:t>Better solution: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/>
              <a:t>Navigation shortcuts </a:t>
            </a:r>
          </a:p>
          <a:p>
            <a:r>
              <a:rPr lang="en-US" dirty="0"/>
              <a:t>Enable quick and effortless navigation to distant targets</a:t>
            </a:r>
          </a:p>
          <a:p>
            <a:r>
              <a:rPr lang="en-US" dirty="0"/>
              <a:t>Shortcut defined by</a:t>
            </a:r>
          </a:p>
          <a:p>
            <a:pPr lvl="1"/>
            <a:r>
              <a:rPr lang="en-US" dirty="0"/>
              <a:t>Target (data elements)</a:t>
            </a:r>
          </a:p>
          <a:p>
            <a:pPr lvl="1"/>
            <a:r>
              <a:rPr lang="en-US" dirty="0"/>
              <a:t>Viewport (usually centered on target and large enough to include some context)</a:t>
            </a:r>
          </a:p>
          <a:p>
            <a:pPr lvl="1"/>
            <a:r>
              <a:rPr lang="en-US" dirty="0"/>
              <a:t>Visual representation of shortcut (utilize visual cues for off-screen visualization)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EE546-E284-4643-BBFC-A0EDE38AA95F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44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8135810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aids and visual cues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474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Navigation shortcuts </a:t>
            </a:r>
          </a:p>
          <a:p>
            <a:pPr marL="0" indent="0">
              <a:buNone/>
            </a:pPr>
            <a:r>
              <a:rPr lang="en-US" dirty="0"/>
              <a:t>Combine off-screen vis. and nav. shortcuts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i="1" dirty="0">
                <a:sym typeface="Wingdings" panose="05000000000000000000" pitchFamily="2" charset="2"/>
              </a:rPr>
              <a:t>Bring &amp; Go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sz="2000" dirty="0">
                <a:sym typeface="Wingdings" panose="05000000000000000000" pitchFamily="2" charset="2"/>
              </a:rPr>
              <a:t>(</a:t>
            </a:r>
            <a:r>
              <a:rPr lang="en-US" sz="2000" dirty="0" err="1">
                <a:sym typeface="Wingdings" panose="05000000000000000000" pitchFamily="2" charset="2"/>
                <a:hlinkClick r:id="rId3"/>
              </a:rPr>
              <a:t>Moscovich</a:t>
            </a:r>
            <a:r>
              <a:rPr lang="en-US" sz="2000" dirty="0">
                <a:sym typeface="Wingdings" panose="05000000000000000000" pitchFamily="2" charset="2"/>
                <a:hlinkClick r:id="rId3"/>
              </a:rPr>
              <a:t> et al., 2010 </a:t>
            </a:r>
            <a:r>
              <a:rPr lang="en-US" sz="2000" dirty="0">
                <a:sym typeface="Wingdings" panose="05000000000000000000" pitchFamily="2" charset="2"/>
              </a:rPr>
              <a:t>and </a:t>
            </a:r>
            <a:r>
              <a:rPr lang="en-US" sz="2000" dirty="0">
                <a:sym typeface="Wingdings" panose="05000000000000000000" pitchFamily="2" charset="2"/>
                <a:hlinkClick r:id="rId4"/>
              </a:rPr>
              <a:t>Tominski et al., 2010</a:t>
            </a:r>
            <a:r>
              <a:rPr lang="en-US" sz="2000" dirty="0">
                <a:sym typeface="Wingdings" panose="05000000000000000000" pitchFamily="2" charset="2"/>
              </a:rPr>
              <a:t>)</a:t>
            </a:r>
          </a:p>
          <a:p>
            <a:endParaRPr lang="en-US" b="1" dirty="0">
              <a:sym typeface="Wingdings" panose="05000000000000000000" pitchFamily="2" charset="2"/>
            </a:endParaRPr>
          </a:p>
          <a:p>
            <a:r>
              <a:rPr lang="en-US" b="1" dirty="0">
                <a:sym typeface="Wingdings" panose="05000000000000000000" pitchFamily="2" charset="2"/>
              </a:rPr>
              <a:t>Bring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Arrange off-screen data of interest so that they are visible</a:t>
            </a:r>
          </a:p>
          <a:p>
            <a:r>
              <a:rPr lang="en-US" b="1" dirty="0">
                <a:sym typeface="Wingdings" panose="05000000000000000000" pitchFamily="2" charset="2"/>
              </a:rPr>
              <a:t>Go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Enable direct navigation to the data’s original location in the visualization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21B8E-2897-42CF-B616-B014984931EB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45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9118195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aids and visual cues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474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Navigation shortcuts </a:t>
            </a:r>
          </a:p>
          <a:p>
            <a:pPr lvl="1"/>
            <a:r>
              <a:rPr lang="en-US" i="1" dirty="0">
                <a:sym typeface="Wingdings" panose="05000000000000000000" pitchFamily="2" charset="2"/>
              </a:rPr>
              <a:t>Bring &amp; go example: Radar view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sz="1600" dirty="0">
                <a:sym typeface="Wingdings" panose="05000000000000000000" pitchFamily="2" charset="2"/>
              </a:rPr>
              <a:t>(</a:t>
            </a:r>
            <a:r>
              <a:rPr lang="en-US" sz="1600" dirty="0">
                <a:sym typeface="Wingdings" panose="05000000000000000000" pitchFamily="2" charset="2"/>
                <a:hlinkClick r:id="rId3"/>
              </a:rPr>
              <a:t>Tominski et al., 2010</a:t>
            </a:r>
            <a:r>
              <a:rPr lang="en-US" sz="1600" dirty="0">
                <a:sym typeface="Wingdings" panose="05000000000000000000" pitchFamily="2" charset="2"/>
              </a:rPr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6DD71-FF69-44C8-99C2-3B3BCD98C9C6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46</a:t>
            </a:fld>
            <a:endParaRPr lang="aa-ET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485E111-EE72-42BD-B446-4B193B258B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9762" y="2659047"/>
            <a:ext cx="7301744" cy="37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188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aids and visual cues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65601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Navigation shortcuts </a:t>
            </a:r>
          </a:p>
          <a:p>
            <a:r>
              <a:rPr lang="en-US" dirty="0"/>
              <a:t>With navigation shortcuts, we can now easily cover larger distances</a:t>
            </a:r>
          </a:p>
          <a:p>
            <a:r>
              <a:rPr lang="en-US" dirty="0"/>
              <a:t>But what type of visual feedback should we offer?</a:t>
            </a:r>
          </a:p>
          <a:p>
            <a:pPr lvl="1"/>
            <a:r>
              <a:rPr lang="en-US" dirty="0"/>
              <a:t>Static feedback: Instantaneous switch to new viewport</a:t>
            </a:r>
          </a:p>
          <a:p>
            <a:pPr lvl="1"/>
            <a:r>
              <a:rPr lang="en-US" dirty="0"/>
              <a:t>Animated feedback: Smooth transition from current to new viewport</a:t>
            </a:r>
          </a:p>
          <a:p>
            <a:pPr lvl="1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Think about: What are pros and cons of the two options for viewport changes?</a:t>
            </a:r>
          </a:p>
          <a:p>
            <a:endParaRPr lang="en-US" dirty="0"/>
          </a:p>
          <a:p>
            <a:r>
              <a:rPr lang="en-US" dirty="0"/>
              <a:t>Animated feedback would be helpful,</a:t>
            </a:r>
            <a:br>
              <a:rPr lang="en-US" dirty="0"/>
            </a:br>
            <a:r>
              <a:rPr lang="en-US" dirty="0"/>
              <a:t>but how to animate viewport changes?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9B7EC-6136-4A35-8C23-B5F9D98C647C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47</a:t>
            </a:fld>
            <a:endParaRPr lang="aa-E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65895B-8D4C-4123-AAED-36DFE5112E23}"/>
              </a:ext>
            </a:extLst>
          </p:cNvPr>
          <p:cNvSpPr txBox="1"/>
          <p:nvPr/>
        </p:nvSpPr>
        <p:spPr>
          <a:xfrm rot="272803">
            <a:off x="9313890" y="3165193"/>
            <a:ext cx="2341804" cy="52761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200" dirty="0">
                <a:sym typeface="Wingdings" panose="05000000000000000000" pitchFamily="2" charset="2"/>
              </a:rPr>
              <a:t>We introduced these two </a:t>
            </a:r>
            <a:r>
              <a:rPr lang="en-US" sz="1200" b="1" dirty="0">
                <a:sym typeface="Wingdings" panose="05000000000000000000" pitchFamily="2" charset="2"/>
              </a:rPr>
              <a:t>types of visual feedback</a:t>
            </a:r>
            <a:r>
              <a:rPr lang="en-US" sz="1200" dirty="0">
                <a:sym typeface="Wingdings" panose="05000000000000000000" pitchFamily="2" charset="2"/>
              </a:rPr>
              <a:t> in Lecture 9.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5217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aids and visual cues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65601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Animated view transitions</a:t>
            </a:r>
          </a:p>
          <a:p>
            <a:r>
              <a:rPr lang="en-US" b="1" dirty="0"/>
              <a:t>Naïve approach: </a:t>
            </a:r>
            <a:r>
              <a:rPr lang="en-US" dirty="0"/>
              <a:t>Default timed animation</a:t>
            </a:r>
          </a:p>
          <a:p>
            <a:pPr lvl="1"/>
            <a:r>
              <a:rPr lang="en-US" dirty="0"/>
              <a:t>Interpolate between current viewport and new viewport</a:t>
            </a:r>
          </a:p>
          <a:p>
            <a:pPr lvl="1"/>
            <a:r>
              <a:rPr lang="en-US" dirty="0"/>
              <a:t>May include easing functions</a:t>
            </a:r>
          </a:p>
          <a:p>
            <a:pPr lvl="1"/>
            <a:r>
              <a:rPr lang="en-US" dirty="0"/>
              <a:t>Drawbacks</a:t>
            </a:r>
          </a:p>
          <a:p>
            <a:pPr lvl="2"/>
            <a:r>
              <a:rPr lang="en-US" dirty="0"/>
              <a:t>No consideration of the distinct meanings of viewport size (scale) and viewport position</a:t>
            </a:r>
          </a:p>
          <a:p>
            <a:pPr lvl="2"/>
            <a:r>
              <a:rPr lang="en-US" dirty="0"/>
              <a:t>No consideration of the distance covered by the viewport change</a:t>
            </a:r>
          </a:p>
          <a:p>
            <a:r>
              <a:rPr lang="en-US" b="1" dirty="0"/>
              <a:t>Better approach: </a:t>
            </a:r>
            <a:r>
              <a:rPr lang="en-US" dirty="0"/>
              <a:t>Dedicated smooth and efficient viewport animation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A50D-61B4-4D45-8801-900E5CFC22AE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48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2723128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aids and visual cues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65601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Animated view transitions</a:t>
            </a:r>
          </a:p>
          <a:p>
            <a:r>
              <a:rPr lang="en-US" b="1" dirty="0"/>
              <a:t>Smooth and efficient</a:t>
            </a:r>
            <a:r>
              <a:rPr lang="en-US" dirty="0"/>
              <a:t> viewport animation </a:t>
            </a:r>
            <a:r>
              <a:rPr lang="en-US" sz="2000" dirty="0"/>
              <a:t>(</a:t>
            </a:r>
            <a:r>
              <a:rPr lang="en-US" sz="2000" dirty="0">
                <a:hlinkClick r:id="rId3"/>
              </a:rPr>
              <a:t>van </a:t>
            </a:r>
            <a:r>
              <a:rPr lang="en-US" sz="2000" dirty="0" err="1">
                <a:hlinkClick r:id="rId3"/>
              </a:rPr>
              <a:t>Wijk</a:t>
            </a:r>
            <a:r>
              <a:rPr lang="en-US" sz="2000" dirty="0">
                <a:hlinkClick r:id="rId3"/>
              </a:rPr>
              <a:t> &amp; </a:t>
            </a:r>
            <a:r>
              <a:rPr lang="en-US" sz="2000" dirty="0" err="1">
                <a:hlinkClick r:id="rId3"/>
              </a:rPr>
              <a:t>Nuij</a:t>
            </a:r>
            <a:r>
              <a:rPr lang="en-US" sz="2000" dirty="0">
                <a:hlinkClick r:id="rId3"/>
              </a:rPr>
              <a:t>, 2004</a:t>
            </a:r>
            <a:r>
              <a:rPr lang="en-US" sz="2000" dirty="0"/>
              <a:t>)</a:t>
            </a:r>
            <a:endParaRPr lang="en-US" dirty="0"/>
          </a:p>
          <a:p>
            <a:r>
              <a:rPr lang="en-US" dirty="0"/>
              <a:t>Three steps</a:t>
            </a:r>
          </a:p>
          <a:p>
            <a:pPr lvl="1"/>
            <a:r>
              <a:rPr lang="en-US" i="1" dirty="0"/>
              <a:t>Zoom out</a:t>
            </a:r>
            <a:r>
              <a:rPr lang="en-US" dirty="0"/>
              <a:t> from current viewport</a:t>
            </a:r>
          </a:p>
          <a:p>
            <a:pPr lvl="1"/>
            <a:r>
              <a:rPr lang="en-US" i="1" dirty="0"/>
              <a:t>Pan</a:t>
            </a:r>
            <a:r>
              <a:rPr lang="en-US" dirty="0"/>
              <a:t> toward new viewport</a:t>
            </a:r>
          </a:p>
          <a:p>
            <a:pPr lvl="1"/>
            <a:r>
              <a:rPr lang="en-US" i="1" dirty="0"/>
              <a:t>Zoom in</a:t>
            </a:r>
            <a:r>
              <a:rPr lang="en-US" dirty="0"/>
              <a:t> on new viewport</a:t>
            </a:r>
          </a:p>
          <a:p>
            <a:r>
              <a:rPr lang="en-US" dirty="0"/>
              <a:t>Instead of taking one step after the other, they are </a:t>
            </a:r>
            <a:r>
              <a:rPr lang="en-US" i="1" dirty="0"/>
              <a:t>smoothly intertwined</a:t>
            </a:r>
          </a:p>
          <a:p>
            <a:r>
              <a:rPr lang="en-US" dirty="0"/>
              <a:t>Optimizing the animation interpolation involves non-trivial math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65E0-7263-43BE-8BA5-A6244A5E3D1D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49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624236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picking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21B692B3-7574-4C1A-B492-A412E38A07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dirty="0"/>
                  <a:t>Before we can do any graphical interaction, we need to determine what data or interface elements are under the cursor</a:t>
                </a:r>
                <a:endParaRPr lang="en-US" b="1" dirty="0"/>
              </a:p>
              <a:p>
                <a:pPr lvl="1"/>
                <a:r>
                  <a:rPr lang="en-US" b="1" dirty="0"/>
                  <a:t>Given:</a:t>
                </a:r>
              </a:p>
              <a:p>
                <a:pPr lvl="2"/>
                <a:r>
                  <a:rPr lang="en-US" dirty="0"/>
                  <a:t>Geometry of data and interface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2"/>
                <a:r>
                  <a:rPr lang="en-US" dirty="0"/>
                  <a:t>Position in screen coordinates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b="1" dirty="0"/>
                  <a:t>Find:</a:t>
                </a:r>
              </a:p>
              <a:p>
                <a:pPr lvl="2"/>
                <a:r>
                  <a:rPr lang="en-US" dirty="0"/>
                  <a:t>Geometry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dirty="0"/>
              </a:p>
              <a:p>
                <a:pPr lvl="1"/>
                <a:r>
                  <a:rPr lang="en-US" b="1" dirty="0"/>
                  <a:t>Result: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| </m:t>
                    </m:r>
                  </m:oMath>
                </a14:m>
                <a:r>
                  <a:rPr lang="en-US" dirty="0"/>
                  <a:t>= 0, if no match could be found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| </m:t>
                    </m:r>
                  </m:oMath>
                </a14:m>
                <a:r>
                  <a:rPr lang="en-US" dirty="0"/>
                  <a:t>= 1, for a unique match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| </m:t>
                    </m:r>
                  </m:oMath>
                </a14:m>
                <a:r>
                  <a:rPr lang="en-US" dirty="0"/>
                  <a:t>&gt; 1, for multiple matches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21B692B3-7574-4C1A-B492-A412E38A07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8C13-BB64-4842-9EA9-1F8BDC9CF2B0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5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4760845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aids and visual cues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65601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Animated view transitions</a:t>
            </a:r>
          </a:p>
          <a:p>
            <a:r>
              <a:rPr lang="en-US" dirty="0"/>
              <a:t>Smooth and efficient viewport animation </a:t>
            </a:r>
            <a:r>
              <a:rPr lang="en-US" sz="2000" dirty="0"/>
              <a:t>(</a:t>
            </a:r>
            <a:r>
              <a:rPr lang="en-US" sz="2000" dirty="0">
                <a:hlinkClick r:id="rId3"/>
              </a:rPr>
              <a:t>van </a:t>
            </a:r>
            <a:r>
              <a:rPr lang="en-US" sz="2000" dirty="0" err="1">
                <a:hlinkClick r:id="rId3"/>
              </a:rPr>
              <a:t>Wijk</a:t>
            </a:r>
            <a:r>
              <a:rPr lang="en-US" sz="2000" dirty="0">
                <a:hlinkClick r:id="rId3"/>
              </a:rPr>
              <a:t> &amp; </a:t>
            </a:r>
            <a:r>
              <a:rPr lang="en-US" sz="2000" dirty="0" err="1">
                <a:hlinkClick r:id="rId3"/>
              </a:rPr>
              <a:t>Nuij</a:t>
            </a:r>
            <a:r>
              <a:rPr lang="en-US" sz="2000" dirty="0">
                <a:hlinkClick r:id="rId3"/>
              </a:rPr>
              <a:t>, 2004</a:t>
            </a:r>
            <a:r>
              <a:rPr lang="en-US" sz="2000" dirty="0"/>
              <a:t>)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D77C7-13CF-4F5D-8C44-FC53ADCA6C01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50</a:t>
            </a:fld>
            <a:endParaRPr lang="aa-E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272BA3-179D-412C-8499-29458D144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125" y="2830383"/>
            <a:ext cx="3337671" cy="3524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80BE2E-CBE6-43B5-B0DD-22ECF6397A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5796" y="2943547"/>
            <a:ext cx="5858004" cy="336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855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56C068CE-5147-40AE-B80C-E82084B81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7498" y="1347673"/>
            <a:ext cx="4974989" cy="4939814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function </a:t>
            </a: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Interpolator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(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orig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,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dest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) {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let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dx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= dest.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cx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-orig.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cx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,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dy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= dest.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cy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-orig.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cy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; </a:t>
            </a: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// Distance</a:t>
            </a:r>
            <a:b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let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d2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=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dx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*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dx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+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dy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*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dy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,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d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=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830091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Math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.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7A7A4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sqrt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(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d2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);  </a:t>
            </a: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// </a:t>
            </a:r>
            <a:r>
              <a:rPr kumimoji="0" lang="en-US" altLang="en-US" sz="900" b="0" i="1" u="none" strike="noStrike" cap="none" normalizeH="0" baseline="0" dirty="0" err="1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orig</a:t>
            </a: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to </a:t>
            </a:r>
            <a:r>
              <a:rPr kumimoji="0" lang="en-US" altLang="en-US" sz="900" b="0" i="1" u="none" strike="noStrike" cap="none" normalizeH="0" baseline="0" dirty="0" err="1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dest</a:t>
            </a:r>
            <a:b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b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let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u0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=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0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,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w0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=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orig.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871094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w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; </a:t>
            </a: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// Interpolate between u0, w0 </a:t>
            </a:r>
            <a:b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let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u1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=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d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,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w1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=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dest.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871094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w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; </a:t>
            </a: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// and u1, w1 in u-w space</a:t>
            </a:r>
            <a:b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b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let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S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,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i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= {}; </a:t>
            </a: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// Curve length S and interpolator object </a:t>
            </a:r>
            <a:r>
              <a:rPr kumimoji="0" lang="en-US" altLang="en-US" sz="900" b="0" i="1" u="none" strike="noStrike" cap="none" normalizeH="0" baseline="0" dirty="0" err="1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i</a:t>
            </a:r>
            <a:b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b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if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(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d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&gt;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1e-6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) { </a:t>
            </a: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// Regular case</a:t>
            </a:r>
            <a:b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   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let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b0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= (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w1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*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w1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-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w0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*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w0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+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30091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rho4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*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d2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) / (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2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*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w0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*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30091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rho2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*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d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);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   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let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b1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= (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w1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*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w1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-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w0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*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w0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-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30091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rho4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*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d2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) / (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2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*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w1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*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30091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rho2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*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d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);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   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let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r0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=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30091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Math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.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7A7A4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log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(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830091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Math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.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7A7A4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sqrt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(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b0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*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b0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+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1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) -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b0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);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   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let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r1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=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30091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Math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.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7A7A4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log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(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830091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Math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.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7A7A4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sqrt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(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b1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*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b1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+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1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) -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b1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);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   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let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cr0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=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830091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Math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.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7A7A4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cosh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(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r0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);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   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let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sr0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=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830091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Math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.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7A7A4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sinh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(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r0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);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   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S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= (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r1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-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r0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) /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30091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rho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; </a:t>
            </a: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// Curve length in u-w space</a:t>
            </a:r>
            <a:b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   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i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.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7A7A4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interpolate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7A7A4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=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function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(t) { </a:t>
            </a: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// Regular case interpolation</a:t>
            </a:r>
            <a:b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       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let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s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= t *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S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;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       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let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u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=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w0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/ (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30091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rho2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*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d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) * (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cr0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*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830091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Math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.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7A7A4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tanh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(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30091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rho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*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s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+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r0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) -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sr0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);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       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return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{ </a:t>
            </a: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// Return new viewport</a:t>
            </a:r>
            <a:b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           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cx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: orig.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cx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+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u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*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dx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,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           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cy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: orig.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cy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+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u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*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dy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,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           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w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: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w0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*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cr0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/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830091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Math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.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7A7A4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cosh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(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30091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rho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*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s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+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r0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)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        };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    }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}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else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{ </a:t>
            </a: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// Special case</a:t>
            </a:r>
            <a:b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    ...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}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i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.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871094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duration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71094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=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S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/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830091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V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*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1750EB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1000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; </a:t>
            </a: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// Depends on curve length and speed</a:t>
            </a:r>
            <a:b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8C8C8C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33B3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return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248F8F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i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;</a:t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80808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</a:rPr>
              <a:t>}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ource Code Pro" panose="020B0509030403020204" pitchFamily="49" charset="0"/>
              <a:ea typeface="Source Code Pro" panose="020B0509030403020204" pitchFamily="49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aids and visual cues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65601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Animated view transitions</a:t>
            </a:r>
          </a:p>
          <a:p>
            <a:pPr lvl="1"/>
            <a:r>
              <a:rPr lang="en-US" dirty="0"/>
              <a:t>Smooth and efficient</a:t>
            </a:r>
            <a:br>
              <a:rPr lang="en-US" dirty="0"/>
            </a:br>
            <a:r>
              <a:rPr lang="en-US" dirty="0"/>
              <a:t>viewport animation</a:t>
            </a:r>
            <a:br>
              <a:rPr lang="en-US" dirty="0"/>
            </a:br>
            <a:r>
              <a:rPr lang="en-US" sz="1600" dirty="0"/>
              <a:t>(</a:t>
            </a:r>
            <a:r>
              <a:rPr lang="en-US" sz="1600" dirty="0">
                <a:hlinkClick r:id="rId3"/>
              </a:rPr>
              <a:t>van </a:t>
            </a:r>
            <a:r>
              <a:rPr lang="en-US" sz="1600" dirty="0" err="1">
                <a:hlinkClick r:id="rId3"/>
              </a:rPr>
              <a:t>Wijk</a:t>
            </a:r>
            <a:r>
              <a:rPr lang="en-US" sz="1600" dirty="0">
                <a:hlinkClick r:id="rId3"/>
              </a:rPr>
              <a:t> &amp; </a:t>
            </a:r>
            <a:r>
              <a:rPr lang="en-US" sz="1600" dirty="0" err="1">
                <a:hlinkClick r:id="rId3"/>
              </a:rPr>
              <a:t>Nuij</a:t>
            </a:r>
            <a:r>
              <a:rPr lang="en-US" sz="1600" dirty="0">
                <a:hlinkClick r:id="rId3"/>
              </a:rPr>
              <a:t>, 2004</a:t>
            </a:r>
            <a:r>
              <a:rPr lang="en-US" sz="1600" dirty="0"/>
              <a:t>)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85E80-958B-45C6-B35B-6BEB167A3D97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51</a:t>
            </a:fld>
            <a:endParaRPr lang="aa-E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410A1B-9EF9-4C81-A7D9-513F9FC887F9}"/>
              </a:ext>
            </a:extLst>
          </p:cNvPr>
          <p:cNvSpPr/>
          <p:nvPr/>
        </p:nvSpPr>
        <p:spPr>
          <a:xfrm>
            <a:off x="1298467" y="4326612"/>
            <a:ext cx="4592969" cy="189282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} </a:t>
            </a:r>
            <a:r>
              <a:rPr lang="en-US" altLang="en-US" sz="900" dirty="0">
                <a:solidFill>
                  <a:srgbClr val="0033B3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else </a:t>
            </a: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{ </a:t>
            </a:r>
            <a:r>
              <a:rPr lang="en-US" altLang="en-US" sz="900" i="1" dirty="0">
                <a:solidFill>
                  <a:srgbClr val="8C8C8C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// Special case</a:t>
            </a:r>
            <a:br>
              <a:rPr lang="en-US" altLang="en-US" sz="900" i="1" dirty="0">
                <a:solidFill>
                  <a:srgbClr val="8C8C8C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lang="en-US" altLang="en-US" sz="900" i="1" dirty="0">
                <a:solidFill>
                  <a:srgbClr val="8C8C8C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lang="en-US" altLang="en-US" sz="900" dirty="0">
                <a:solidFill>
                  <a:srgbClr val="0033B3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let </a:t>
            </a:r>
            <a:r>
              <a:rPr lang="en-US" altLang="en-US" sz="900" dirty="0">
                <a:solidFill>
                  <a:srgbClr val="248F8F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k </a:t>
            </a: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= (</a:t>
            </a:r>
            <a:r>
              <a:rPr lang="en-US" altLang="en-US" sz="900" dirty="0">
                <a:solidFill>
                  <a:srgbClr val="248F8F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w1 </a:t>
            </a: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&lt; </a:t>
            </a:r>
            <a:r>
              <a:rPr lang="en-US" altLang="en-US" sz="900" dirty="0">
                <a:solidFill>
                  <a:srgbClr val="248F8F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w0</a:t>
            </a: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) ? -</a:t>
            </a:r>
            <a:r>
              <a:rPr lang="en-US" altLang="en-US" sz="900" dirty="0">
                <a:solidFill>
                  <a:srgbClr val="1750EB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1 </a:t>
            </a: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: </a:t>
            </a:r>
            <a:r>
              <a:rPr lang="en-US" altLang="en-US" sz="900" dirty="0">
                <a:solidFill>
                  <a:srgbClr val="1750EB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1</a:t>
            </a: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;</a:t>
            </a:r>
            <a:b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lang="en-US" altLang="en-US" sz="900" i="1" dirty="0">
                <a:solidFill>
                  <a:srgbClr val="8C8C8C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// Curve length depends only on w0 and w1</a:t>
            </a:r>
            <a:br>
              <a:rPr lang="en-US" altLang="en-US" sz="900" i="1" dirty="0">
                <a:solidFill>
                  <a:srgbClr val="8C8C8C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lang="en-US" altLang="en-US" sz="900" i="1" dirty="0">
                <a:solidFill>
                  <a:srgbClr val="8C8C8C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lang="en-US" altLang="en-US" sz="900" dirty="0">
                <a:solidFill>
                  <a:srgbClr val="248F8F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S </a:t>
            </a: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= </a:t>
            </a:r>
            <a:r>
              <a:rPr lang="en-US" altLang="en-US" sz="900" dirty="0" err="1">
                <a:solidFill>
                  <a:srgbClr val="830091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Math</a:t>
            </a:r>
            <a:r>
              <a:rPr lang="en-US" altLang="en-US" sz="900" dirty="0" err="1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.</a:t>
            </a:r>
            <a:r>
              <a:rPr lang="en-US" altLang="en-US" sz="900" dirty="0" err="1">
                <a:solidFill>
                  <a:srgbClr val="7A7A43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abs</a:t>
            </a: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(</a:t>
            </a:r>
            <a:r>
              <a:rPr lang="en-US" altLang="en-US" sz="900" dirty="0">
                <a:solidFill>
                  <a:srgbClr val="830091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Math</a:t>
            </a: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.</a:t>
            </a:r>
            <a:r>
              <a:rPr lang="en-US" altLang="en-US" sz="900" dirty="0">
                <a:solidFill>
                  <a:srgbClr val="7A7A43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log</a:t>
            </a: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(</a:t>
            </a:r>
            <a:r>
              <a:rPr lang="en-US" altLang="en-US" sz="900" dirty="0">
                <a:solidFill>
                  <a:srgbClr val="248F8F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w1 </a:t>
            </a: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/ </a:t>
            </a:r>
            <a:r>
              <a:rPr lang="en-US" altLang="en-US" sz="900" dirty="0">
                <a:solidFill>
                  <a:srgbClr val="248F8F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w0</a:t>
            </a: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)) / </a:t>
            </a:r>
            <a:r>
              <a:rPr lang="en-US" altLang="en-US" sz="900" dirty="0">
                <a:solidFill>
                  <a:srgbClr val="830091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rho</a:t>
            </a: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;</a:t>
            </a:r>
            <a:b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    </a:t>
            </a:r>
            <a:r>
              <a:rPr lang="en-US" altLang="en-US" sz="900" dirty="0" err="1">
                <a:solidFill>
                  <a:srgbClr val="248F8F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i</a:t>
            </a:r>
            <a:r>
              <a:rPr lang="en-US" altLang="en-US" sz="900" dirty="0" err="1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.</a:t>
            </a:r>
            <a:r>
              <a:rPr lang="en-US" altLang="en-US" sz="900" dirty="0" err="1">
                <a:solidFill>
                  <a:srgbClr val="7A7A43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interpolate</a:t>
            </a:r>
            <a:r>
              <a:rPr lang="en-US" altLang="en-US" sz="900" dirty="0">
                <a:solidFill>
                  <a:srgbClr val="7A7A43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 </a:t>
            </a: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= </a:t>
            </a:r>
            <a:r>
              <a:rPr lang="en-US" altLang="en-US" sz="900" dirty="0">
                <a:solidFill>
                  <a:srgbClr val="0033B3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function </a:t>
            </a: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(t) { </a:t>
            </a:r>
            <a:r>
              <a:rPr lang="en-US" altLang="en-US" sz="900" i="1" dirty="0">
                <a:solidFill>
                  <a:srgbClr val="8C8C8C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// Special case interpolation</a:t>
            </a:r>
            <a:br>
              <a:rPr lang="en-US" altLang="en-US" sz="900" i="1" dirty="0">
                <a:solidFill>
                  <a:srgbClr val="8C8C8C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lang="en-US" altLang="en-US" sz="900" i="1" dirty="0">
                <a:solidFill>
                  <a:srgbClr val="8C8C8C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        </a:t>
            </a:r>
            <a:r>
              <a:rPr lang="en-US" altLang="en-US" sz="900" dirty="0">
                <a:solidFill>
                  <a:srgbClr val="0033B3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let </a:t>
            </a:r>
            <a:r>
              <a:rPr lang="en-US" altLang="en-US" sz="900" dirty="0">
                <a:solidFill>
                  <a:srgbClr val="248F8F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s </a:t>
            </a: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= t * </a:t>
            </a:r>
            <a:r>
              <a:rPr lang="en-US" altLang="en-US" sz="900" dirty="0">
                <a:solidFill>
                  <a:srgbClr val="248F8F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S</a:t>
            </a: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;</a:t>
            </a:r>
            <a:b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        </a:t>
            </a:r>
            <a:r>
              <a:rPr lang="en-US" altLang="en-US" sz="900" dirty="0">
                <a:solidFill>
                  <a:srgbClr val="0033B3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return </a:t>
            </a: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{ </a:t>
            </a:r>
            <a:r>
              <a:rPr lang="en-US" altLang="en-US" sz="900" i="1" dirty="0">
                <a:solidFill>
                  <a:srgbClr val="8C8C8C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// Return new viewport</a:t>
            </a:r>
            <a:br>
              <a:rPr lang="en-US" altLang="en-US" sz="900" i="1" dirty="0">
                <a:solidFill>
                  <a:srgbClr val="8C8C8C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lang="en-US" altLang="en-US" sz="900" i="1" dirty="0">
                <a:solidFill>
                  <a:srgbClr val="8C8C8C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            </a:t>
            </a:r>
            <a:r>
              <a:rPr lang="en-US" altLang="en-US" sz="900" dirty="0">
                <a:solidFill>
                  <a:srgbClr val="871094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cx</a:t>
            </a: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: orig.</a:t>
            </a:r>
            <a:r>
              <a:rPr lang="en-US" altLang="en-US" sz="900" dirty="0">
                <a:solidFill>
                  <a:srgbClr val="871094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cx </a:t>
            </a: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+ t * </a:t>
            </a:r>
            <a:r>
              <a:rPr lang="en-US" altLang="en-US" sz="900" dirty="0">
                <a:solidFill>
                  <a:srgbClr val="248F8F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dx</a:t>
            </a: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,</a:t>
            </a:r>
            <a:b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            </a:t>
            </a:r>
            <a:r>
              <a:rPr lang="en-US" altLang="en-US" sz="900" dirty="0">
                <a:solidFill>
                  <a:srgbClr val="871094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cy</a:t>
            </a: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: orig.</a:t>
            </a:r>
            <a:r>
              <a:rPr lang="en-US" altLang="en-US" sz="900" dirty="0">
                <a:solidFill>
                  <a:srgbClr val="871094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cy </a:t>
            </a: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+ t * </a:t>
            </a:r>
            <a:r>
              <a:rPr lang="en-US" altLang="en-US" sz="900" dirty="0" err="1">
                <a:solidFill>
                  <a:srgbClr val="248F8F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dy</a:t>
            </a: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,</a:t>
            </a:r>
            <a:b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            </a:t>
            </a:r>
            <a:r>
              <a:rPr lang="en-US" altLang="en-US" sz="900" dirty="0">
                <a:solidFill>
                  <a:srgbClr val="871094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w</a:t>
            </a: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: </a:t>
            </a:r>
            <a:r>
              <a:rPr lang="en-US" altLang="en-US" sz="900" dirty="0">
                <a:solidFill>
                  <a:srgbClr val="248F8F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w0 </a:t>
            </a: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* </a:t>
            </a:r>
            <a:r>
              <a:rPr lang="en-US" altLang="en-US" sz="900" dirty="0" err="1">
                <a:solidFill>
                  <a:srgbClr val="830091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Math</a:t>
            </a:r>
            <a:r>
              <a:rPr lang="en-US" altLang="en-US" sz="900" dirty="0" err="1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.</a:t>
            </a:r>
            <a:r>
              <a:rPr lang="en-US" altLang="en-US" sz="900" dirty="0" err="1">
                <a:solidFill>
                  <a:srgbClr val="7A7A43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exp</a:t>
            </a: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(</a:t>
            </a:r>
            <a:r>
              <a:rPr lang="en-US" altLang="en-US" sz="900" dirty="0">
                <a:solidFill>
                  <a:srgbClr val="248F8F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k </a:t>
            </a: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* </a:t>
            </a:r>
            <a:r>
              <a:rPr lang="en-US" altLang="en-US" sz="900" dirty="0">
                <a:solidFill>
                  <a:srgbClr val="830091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rho </a:t>
            </a: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* </a:t>
            </a:r>
            <a:r>
              <a:rPr lang="en-US" altLang="en-US" sz="900" dirty="0">
                <a:solidFill>
                  <a:srgbClr val="248F8F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s</a:t>
            </a: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)</a:t>
            </a:r>
            <a:b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        };</a:t>
            </a:r>
            <a:b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    }</a:t>
            </a:r>
          </a:p>
          <a:p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}</a:t>
            </a:r>
            <a:endParaRPr lang="en-US" sz="9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83C14D-730E-490A-B36B-56394EF19E6C}"/>
              </a:ext>
            </a:extLst>
          </p:cNvPr>
          <p:cNvCxnSpPr>
            <a:cxnSpLocks/>
          </p:cNvCxnSpPr>
          <p:nvPr/>
        </p:nvCxnSpPr>
        <p:spPr>
          <a:xfrm flipH="1" flipV="1">
            <a:off x="5891436" y="4326613"/>
            <a:ext cx="1368532" cy="1020524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B8710E-2103-4582-91FD-F23AF2459C1A}"/>
              </a:ext>
            </a:extLst>
          </p:cNvPr>
          <p:cNvCxnSpPr>
            <a:cxnSpLocks/>
          </p:cNvCxnSpPr>
          <p:nvPr/>
        </p:nvCxnSpPr>
        <p:spPr>
          <a:xfrm flipH="1">
            <a:off x="5891437" y="5484049"/>
            <a:ext cx="1368531" cy="734574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9B3F508-211D-454D-907F-3060C9188463}"/>
              </a:ext>
            </a:extLst>
          </p:cNvPr>
          <p:cNvSpPr/>
          <p:nvPr/>
        </p:nvSpPr>
        <p:spPr>
          <a:xfrm>
            <a:off x="2209800" y="3503052"/>
            <a:ext cx="4361300" cy="50783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en-US" sz="900" dirty="0">
                <a:solidFill>
                  <a:srgbClr val="0033B3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let </a:t>
            </a:r>
            <a:r>
              <a:rPr lang="en-US" altLang="en-US" sz="900" dirty="0">
                <a:solidFill>
                  <a:srgbClr val="830091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V </a:t>
            </a: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= </a:t>
            </a:r>
            <a:r>
              <a:rPr lang="en-US" altLang="en-US" sz="900" dirty="0">
                <a:solidFill>
                  <a:srgbClr val="1750EB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1.0</a:t>
            </a: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; </a:t>
            </a:r>
            <a:r>
              <a:rPr lang="en-US" altLang="en-US" sz="900" i="1" dirty="0">
                <a:solidFill>
                  <a:srgbClr val="8C8C8C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// Controls the speed of the animation</a:t>
            </a:r>
            <a:br>
              <a:rPr lang="en-US" altLang="en-US" sz="900" i="1" dirty="0">
                <a:solidFill>
                  <a:srgbClr val="8C8C8C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lang="en-US" altLang="en-US" sz="900" dirty="0">
                <a:solidFill>
                  <a:srgbClr val="0033B3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let </a:t>
            </a:r>
            <a:r>
              <a:rPr lang="en-US" altLang="en-US" sz="900" dirty="0">
                <a:solidFill>
                  <a:srgbClr val="830091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rho </a:t>
            </a: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= </a:t>
            </a:r>
            <a:r>
              <a:rPr lang="en-US" altLang="en-US" sz="900" dirty="0">
                <a:solidFill>
                  <a:srgbClr val="1750EB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1.565</a:t>
            </a: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; </a:t>
            </a:r>
            <a:r>
              <a:rPr lang="en-US" altLang="en-US" sz="900" i="1" dirty="0">
                <a:solidFill>
                  <a:srgbClr val="8C8C8C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// Controls the ratio of zooming and panning</a:t>
            </a:r>
            <a:br>
              <a:rPr lang="en-US" altLang="en-US" sz="900" i="1" dirty="0">
                <a:solidFill>
                  <a:srgbClr val="8C8C8C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</a:br>
            <a:r>
              <a:rPr lang="en-US" altLang="en-US" sz="900" dirty="0">
                <a:solidFill>
                  <a:srgbClr val="0033B3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let </a:t>
            </a:r>
            <a:r>
              <a:rPr lang="en-US" altLang="en-US" sz="900" dirty="0">
                <a:solidFill>
                  <a:srgbClr val="830091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rho2 </a:t>
            </a: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= </a:t>
            </a:r>
            <a:r>
              <a:rPr lang="en-US" altLang="en-US" sz="900" dirty="0">
                <a:solidFill>
                  <a:srgbClr val="830091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rho</a:t>
            </a: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*</a:t>
            </a:r>
            <a:r>
              <a:rPr lang="en-US" altLang="en-US" sz="900" dirty="0">
                <a:solidFill>
                  <a:srgbClr val="830091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rho</a:t>
            </a: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, </a:t>
            </a:r>
            <a:r>
              <a:rPr lang="en-US" altLang="en-US" sz="900" dirty="0">
                <a:solidFill>
                  <a:srgbClr val="830091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rho4 </a:t>
            </a: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= </a:t>
            </a:r>
            <a:r>
              <a:rPr lang="en-US" altLang="en-US" sz="900" dirty="0">
                <a:solidFill>
                  <a:srgbClr val="830091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rho2</a:t>
            </a: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*</a:t>
            </a:r>
            <a:r>
              <a:rPr lang="en-US" altLang="en-US" sz="900" dirty="0">
                <a:solidFill>
                  <a:srgbClr val="830091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rho2</a:t>
            </a:r>
            <a:r>
              <a:rPr lang="en-US" altLang="en-US" sz="900" dirty="0">
                <a:solidFill>
                  <a:srgbClr val="080808"/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;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0579215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aids and visual cues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65601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Animated view transitions</a:t>
            </a:r>
          </a:p>
          <a:p>
            <a:pPr lvl="1"/>
            <a:r>
              <a:rPr lang="en-US" dirty="0"/>
              <a:t>Smooth and efficient</a:t>
            </a:r>
            <a:br>
              <a:rPr lang="en-US" dirty="0"/>
            </a:br>
            <a:r>
              <a:rPr lang="en-US" dirty="0"/>
              <a:t>viewport animation</a:t>
            </a:r>
            <a:br>
              <a:rPr lang="en-US" dirty="0"/>
            </a:br>
            <a:r>
              <a:rPr lang="en-US" sz="1600" dirty="0"/>
              <a:t>(</a:t>
            </a:r>
            <a:r>
              <a:rPr lang="en-US" sz="1600" dirty="0">
                <a:hlinkClick r:id="rId3"/>
              </a:rPr>
              <a:t>van </a:t>
            </a:r>
            <a:r>
              <a:rPr lang="en-US" sz="1600" dirty="0" err="1">
                <a:hlinkClick r:id="rId3"/>
              </a:rPr>
              <a:t>Wijk</a:t>
            </a:r>
            <a:r>
              <a:rPr lang="en-US" sz="1600" dirty="0">
                <a:hlinkClick r:id="rId3"/>
              </a:rPr>
              <a:t> &amp; </a:t>
            </a:r>
            <a:r>
              <a:rPr lang="en-US" sz="1600" dirty="0" err="1">
                <a:hlinkClick r:id="rId3"/>
              </a:rPr>
              <a:t>Nuij</a:t>
            </a:r>
            <a:r>
              <a:rPr lang="en-US" sz="1600" dirty="0">
                <a:hlinkClick r:id="rId3"/>
              </a:rPr>
              <a:t>, 2004</a:t>
            </a:r>
            <a:r>
              <a:rPr lang="en-US" sz="1600" dirty="0"/>
              <a:t>)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FB88-C158-41BF-B512-78A0F33BBA4C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52</a:t>
            </a:fld>
            <a:endParaRPr lang="aa-ET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5441BEC-A6DA-4BB1-A3A1-7F585F461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10767" y="1451478"/>
            <a:ext cx="6203221" cy="490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286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aids and visual cues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65601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Animated view transitions</a:t>
            </a:r>
          </a:p>
          <a:p>
            <a:pPr lvl="1"/>
            <a:r>
              <a:rPr lang="en-US" dirty="0"/>
              <a:t>Smooth and efficient viewport animation </a:t>
            </a:r>
            <a:r>
              <a:rPr lang="en-US" sz="1600" dirty="0"/>
              <a:t>(</a:t>
            </a:r>
            <a:r>
              <a:rPr lang="en-US" sz="1600" dirty="0">
                <a:hlinkClick r:id="rId3"/>
              </a:rPr>
              <a:t>van </a:t>
            </a:r>
            <a:r>
              <a:rPr lang="en-US" sz="1600" dirty="0" err="1">
                <a:hlinkClick r:id="rId3"/>
              </a:rPr>
              <a:t>Wijk</a:t>
            </a:r>
            <a:r>
              <a:rPr lang="en-US" sz="1600" dirty="0">
                <a:hlinkClick r:id="rId3"/>
              </a:rPr>
              <a:t> &amp; </a:t>
            </a:r>
            <a:r>
              <a:rPr lang="en-US" sz="1600" dirty="0" err="1">
                <a:hlinkClick r:id="rId3"/>
              </a:rPr>
              <a:t>Nuij</a:t>
            </a:r>
            <a:r>
              <a:rPr lang="en-US" sz="1600" dirty="0">
                <a:hlinkClick r:id="rId3"/>
              </a:rPr>
              <a:t>, 2004</a:t>
            </a:r>
            <a:r>
              <a:rPr lang="en-US" sz="1600" dirty="0"/>
              <a:t>)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1ED78-9096-4BA9-9CE9-7B22B0C85CD0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53</a:t>
            </a:fld>
            <a:endParaRPr lang="aa-ET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8B75DA0-6D75-402D-BE6D-E2D456A97B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8200" y="3049056"/>
            <a:ext cx="11815600" cy="298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893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Basic interaction techniques to</a:t>
            </a:r>
          </a:p>
          <a:p>
            <a:pPr lvl="1"/>
            <a:r>
              <a:rPr lang="en-US" dirty="0"/>
              <a:t>Picking, selection, accentuation</a:t>
            </a:r>
          </a:p>
          <a:p>
            <a:pPr lvl="2"/>
            <a:r>
              <a:rPr lang="en-US" i="1" dirty="0"/>
              <a:t>Mark</a:t>
            </a:r>
            <a:r>
              <a:rPr lang="en-US" dirty="0"/>
              <a:t> something as interesting</a:t>
            </a:r>
          </a:p>
          <a:p>
            <a:pPr lvl="2"/>
            <a:r>
              <a:rPr lang="en-US" i="1" dirty="0"/>
              <a:t>Show me</a:t>
            </a:r>
            <a:r>
              <a:rPr lang="en-US" dirty="0"/>
              <a:t> something conditionally</a:t>
            </a:r>
          </a:p>
          <a:p>
            <a:pPr lvl="1"/>
            <a:r>
              <a:rPr lang="en-US" dirty="0"/>
              <a:t>Zooming</a:t>
            </a:r>
          </a:p>
          <a:p>
            <a:pPr lvl="2"/>
            <a:r>
              <a:rPr lang="en-US" i="1" dirty="0"/>
              <a:t>Show me</a:t>
            </a:r>
            <a:r>
              <a:rPr lang="en-US" dirty="0"/>
              <a:t> something else</a:t>
            </a:r>
          </a:p>
          <a:p>
            <a:pPr lvl="2"/>
            <a:r>
              <a:rPr lang="en-US" i="1" dirty="0"/>
              <a:t>Show me</a:t>
            </a:r>
            <a:r>
              <a:rPr lang="en-US" dirty="0"/>
              <a:t> more or less detail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87395-685D-4235-AC8B-8611F59F7E02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54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0938165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7CB716-B855-4A4F-A5B9-04842F371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Read about “</a:t>
            </a:r>
            <a:r>
              <a:rPr lang="en-US" dirty="0">
                <a:hlinkClick r:id="rId3"/>
              </a:rPr>
              <a:t>The promise of zoomable user interfaces</a:t>
            </a:r>
            <a:r>
              <a:rPr lang="en-US" dirty="0"/>
              <a:t>” by Ben </a:t>
            </a:r>
            <a:r>
              <a:rPr lang="en-US" dirty="0" err="1"/>
              <a:t>Bederson</a:t>
            </a:r>
            <a:r>
              <a:rPr lang="en-US" dirty="0"/>
              <a:t>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Read about “</a:t>
            </a:r>
            <a:r>
              <a:rPr lang="en-US" dirty="0">
                <a:hlinkClick r:id="rId4"/>
              </a:rPr>
              <a:t>Effective view navigation</a:t>
            </a:r>
            <a:r>
              <a:rPr lang="en-US" dirty="0"/>
              <a:t>” by George Furnas!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AB963-FAD9-4F76-8CEC-C8A5E1E3BD06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55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4306121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7CB716-B855-4A4F-A5B9-04842F371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What are the basic steps of pixel picking?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is the computational complexity of geometry picking?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can interactive selection and accentuation be modeled conceptually?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With respect to what characteristics do interactive brushing and dynamic querying select data?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Explain the difference between highlighting, dimming, and filtering!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are the specifics of smooth brushing?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 what context is brushing &amp; linking relevant?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are the world, the viewport, and the screen related in zoomable interfaces?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is semantic zooming?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is off-screen visualization?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is the basic idea of bring &amp; go?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Indicate the three intertwined steps for smooth viewport animation!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2366-37D7-48B7-B3D2-631B9F412E24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56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750397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picking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B692B3-7574-4C1A-B492-A412E38A0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/>
          <a:p>
            <a:r>
              <a:rPr lang="en-US" dirty="0"/>
              <a:t>Key problem when picking data elements</a:t>
            </a:r>
          </a:p>
          <a:p>
            <a:pPr lvl="1"/>
            <a:r>
              <a:rPr lang="en-US" b="1" dirty="0"/>
              <a:t>Inverse mapping</a:t>
            </a:r>
            <a:r>
              <a:rPr lang="en-US" dirty="0"/>
              <a:t> of visual representation</a:t>
            </a:r>
            <a:br>
              <a:rPr lang="en-US" dirty="0"/>
            </a:br>
            <a:r>
              <a:rPr lang="en-US" dirty="0"/>
              <a:t>to data (not always a unique solution)</a:t>
            </a:r>
          </a:p>
          <a:p>
            <a:pPr lvl="1"/>
            <a:r>
              <a:rPr lang="en-US" dirty="0"/>
              <a:t>Picking must be </a:t>
            </a:r>
            <a:r>
              <a:rPr lang="en-US" b="1" dirty="0"/>
              <a:t>as fast as possible</a:t>
            </a:r>
            <a:r>
              <a:rPr lang="en-US" dirty="0"/>
              <a:t> to</a:t>
            </a:r>
            <a:br>
              <a:rPr lang="en-US" dirty="0"/>
            </a:br>
            <a:r>
              <a:rPr lang="en-US" dirty="0"/>
              <a:t>reduce temporal separation</a:t>
            </a:r>
          </a:p>
          <a:p>
            <a:r>
              <a:rPr lang="en-US" dirty="0"/>
              <a:t>Implementation possible at different stages of visualization pipeline</a:t>
            </a:r>
          </a:p>
          <a:p>
            <a:pPr lvl="1"/>
            <a:r>
              <a:rPr lang="en-US" b="1" dirty="0"/>
              <a:t>Pixel picking</a:t>
            </a:r>
            <a:r>
              <a:rPr lang="en-US" dirty="0"/>
              <a:t> at the image stage</a:t>
            </a:r>
          </a:p>
          <a:p>
            <a:pPr lvl="1"/>
            <a:r>
              <a:rPr lang="en-US" b="1" dirty="0"/>
              <a:t>Geometry picking</a:t>
            </a:r>
            <a:r>
              <a:rPr lang="en-US" dirty="0"/>
              <a:t> at the geometry stage</a:t>
            </a:r>
          </a:p>
          <a:p>
            <a:pPr lvl="1"/>
            <a:r>
              <a:rPr lang="en-US" b="1" dirty="0"/>
              <a:t>Direct picking</a:t>
            </a:r>
            <a:r>
              <a:rPr lang="en-US" dirty="0"/>
              <a:t> at the mapping stage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6C67-0C23-40F9-95CD-9CDF33EFC67C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6</a:t>
            </a:fld>
            <a:endParaRPr lang="aa-E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8F5E64-4DAF-404C-9B41-2D42C635FE74}"/>
              </a:ext>
            </a:extLst>
          </p:cNvPr>
          <p:cNvSpPr txBox="1"/>
          <p:nvPr/>
        </p:nvSpPr>
        <p:spPr>
          <a:xfrm rot="272803">
            <a:off x="6383296" y="2984541"/>
            <a:ext cx="1697945" cy="47072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200" dirty="0">
                <a:sym typeface="Wingdings" panose="05000000000000000000" pitchFamily="2" charset="2"/>
              </a:rPr>
              <a:t>We discussed </a:t>
            </a:r>
            <a:r>
              <a:rPr lang="en-US" sz="1200" b="1" dirty="0">
                <a:sym typeface="Wingdings" panose="05000000000000000000" pitchFamily="2" charset="2"/>
              </a:rPr>
              <a:t>temporal separation</a:t>
            </a:r>
            <a:r>
              <a:rPr lang="en-US" sz="1200" dirty="0">
                <a:sym typeface="Wingdings" panose="05000000000000000000" pitchFamily="2" charset="2"/>
              </a:rPr>
              <a:t> in Lecture 9.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7363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picking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21B692B3-7574-4C1A-B492-A412E38A07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b="1" dirty="0"/>
                  <a:t>Pixel picking</a:t>
                </a:r>
              </a:p>
              <a:p>
                <a:r>
                  <a:rPr lang="en-US" dirty="0"/>
                  <a:t>Render visualization twice</a:t>
                </a:r>
              </a:p>
              <a:p>
                <a:pPr lvl="1"/>
                <a:r>
                  <a:rPr lang="en-US" b="1" dirty="0"/>
                  <a:t>Color buffer: </a:t>
                </a:r>
                <a:r>
                  <a:rPr lang="en-US" dirty="0"/>
                  <a:t>regular visualization colors</a:t>
                </a:r>
              </a:p>
              <a:p>
                <a:pPr lvl="1"/>
                <a:r>
                  <a:rPr lang="en-US" b="1" dirty="0"/>
                  <a:t>Picking buffer: </a:t>
                </a:r>
                <a:r>
                  <a:rPr lang="en-US" dirty="0"/>
                  <a:t>object ids as pseudo colors</a:t>
                </a:r>
              </a:p>
              <a:p>
                <a:r>
                  <a:rPr lang="en-US" dirty="0"/>
                  <a:t>Picking is then a simple constant-time</a:t>
                </a:r>
                <a:br>
                  <a:rPr lang="en-US" dirty="0"/>
                </a:br>
                <a:r>
                  <a:rPr lang="en-US" dirty="0"/>
                  <a:t>lookup in the picking buffer </a:t>
                </a:r>
                <a:r>
                  <a:rPr lang="en-US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Think about: What can we learn from</a:t>
                </a:r>
                <a:b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</a:b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the two example buffers?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21B692B3-7574-4C1A-B492-A412E38A07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B6AA-6781-4CB7-AEAA-6D009919700F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7</a:t>
            </a:fld>
            <a:endParaRPr lang="aa-E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68147A-089C-4061-BE53-EF9828603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36" y="81294"/>
            <a:ext cx="4304487" cy="300557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3C2D5C-99D2-44FF-804D-8FAC1695F0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36" y="3161330"/>
            <a:ext cx="4304487" cy="300557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3AB8D4-D998-43D1-9B96-79BB1503016E}"/>
              </a:ext>
            </a:extLst>
          </p:cNvPr>
          <p:cNvSpPr txBox="1"/>
          <p:nvPr/>
        </p:nvSpPr>
        <p:spPr>
          <a:xfrm>
            <a:off x="10331749" y="2722566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Color buffer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CBE670-1410-406C-B21C-0BC1C43962F1}"/>
              </a:ext>
            </a:extLst>
          </p:cNvPr>
          <p:cNvSpPr txBox="1"/>
          <p:nvPr/>
        </p:nvSpPr>
        <p:spPr>
          <a:xfrm>
            <a:off x="10174655" y="5809048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Picking buffer</a:t>
            </a:r>
          </a:p>
        </p:txBody>
      </p:sp>
    </p:spTree>
    <p:extLst>
      <p:ext uri="{BB962C8B-B14F-4D97-AF65-F5344CB8AC3E}">
        <p14:creationId xmlns:p14="http://schemas.microsoft.com/office/powerpoint/2010/main" val="4128614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picking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21B692B3-7574-4C1A-B492-A412E38A07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1184013" cy="4351338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b="1" dirty="0"/>
                  <a:t>Geometry picking</a:t>
                </a:r>
              </a:p>
              <a:p>
                <a:r>
                  <a:rPr lang="en-US" dirty="0"/>
                  <a:t>Geometric tests depending on geometry to pick </a:t>
                </a:r>
                <a:r>
                  <a:rPr lang="en-US" dirty="0">
                    <a:sym typeface="Wingdings" panose="05000000000000000000" pitchFamily="2" charset="2"/>
                  </a:rPr>
                  <a:t>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If accelerated with spatial data structures (e.g., grids, R-trees) </a:t>
                </a:r>
                <a:r>
                  <a:rPr lang="en-US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i="1" dirty="0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br>
                  <a:rPr lang="en-US" dirty="0"/>
                </a:br>
                <a:endParaRPr lang="en-US" sz="1800" i="1" dirty="0"/>
              </a:p>
              <a:p>
                <a:pPr marL="0" indent="0">
                  <a:buNone/>
                </a:pPr>
                <a:r>
                  <a:rPr lang="en-US" sz="1800" i="1" dirty="0"/>
                  <a:t>Nearest-neighbor search for 0D/1D	           Inclusion test for 2D		          Ray intersection for 3D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21B692B3-7574-4C1A-B492-A412E38A07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1184013" cy="4351338"/>
              </a:xfrm>
              <a:blipFill>
                <a:blip r:embed="rId3"/>
                <a:stretch>
                  <a:fillRect l="-1090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8F567-06BC-4FAC-8C90-85A949ACC39F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8</a:t>
            </a:fld>
            <a:endParaRPr lang="aa-ET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94027C1-13FF-42F9-BCF8-5F0FA05D3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7726" y="3912676"/>
            <a:ext cx="2443674" cy="244367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094992B-D516-46E9-9073-9BC978599A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10600" y="3912676"/>
            <a:ext cx="2443674" cy="244367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B226452-0E6D-4B44-BEA6-100C5CAC9E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09175" y="4042773"/>
            <a:ext cx="2177150" cy="217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2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picking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21B692B3-7574-4C1A-B492-A412E38A07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257800" cy="4351338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b="1" dirty="0"/>
                  <a:t>Direct picking</a:t>
                </a:r>
              </a:p>
              <a:p>
                <a:r>
                  <a:rPr lang="en-US" dirty="0"/>
                  <a:t>Closed-form calculation </a:t>
                </a:r>
                <a:r>
                  <a:rPr lang="en-US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𝑂</m:t>
                    </m:r>
                    <m:r>
                      <a:rPr lang="en-US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(1)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Possible for regular visual arrangements of data (e.g., tabular or spiral visualization)</a:t>
                </a:r>
              </a:p>
              <a:p>
                <a:r>
                  <a:rPr lang="en-US" dirty="0"/>
                  <a:t>Not possible for irregular visual arrangements (e.g., force-directed node-link visualization)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21B692B3-7574-4C1A-B492-A412E38A07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257800" cy="4351338"/>
              </a:xfrm>
              <a:blipFill>
                <a:blip r:embed="rId3"/>
                <a:stretch>
                  <a:fillRect l="-2436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6CA91-B58B-4290-BCFB-36EBB73324EF}" type="datetime1">
              <a:rPr lang="en-US" smtClean="0"/>
              <a:t>6/9/2023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9</a:t>
            </a:fld>
            <a:endParaRPr lang="aa-ET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6B3F6E6-D458-4E44-9C96-F45287B162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14859" y="3108021"/>
            <a:ext cx="2928265" cy="292826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1DD4E77-5589-45CF-BDBD-36281C5992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86594" y="1508952"/>
            <a:ext cx="2928265" cy="292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317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0563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672C2AF10406C4FB2D4FFDA8DFFE429" ma:contentTypeVersion="4" ma:contentTypeDescription="Ein neues Dokument erstellen." ma:contentTypeScope="" ma:versionID="4ebda464b428364b2eb2e44155420b21">
  <xsd:schema xmlns:xsd="http://www.w3.org/2001/XMLSchema" xmlns:xs="http://www.w3.org/2001/XMLSchema" xmlns:p="http://schemas.microsoft.com/office/2006/metadata/properties" xmlns:ns3="5dac05bc-d8a2-4cf1-a26d-271b3a66f51e" targetNamespace="http://schemas.microsoft.com/office/2006/metadata/properties" ma:root="true" ma:fieldsID="e918fab693e2e3f98475ab9b9bab350e" ns3:_="">
    <xsd:import namespace="5dac05bc-d8a2-4cf1-a26d-271b3a66f51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ac05bc-d8a2-4cf1-a26d-271b3a66f5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8908C7C-C9C0-46DB-BC45-6E6561E0432F}">
  <ds:schemaRefs>
    <ds:schemaRef ds:uri="http://schemas.microsoft.com/office/2006/documentManagement/types"/>
    <ds:schemaRef ds:uri="http://purl.org/dc/elements/1.1/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5dac05bc-d8a2-4cf1-a26d-271b3a66f51e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9327478-4D13-46F6-A916-DEDBC7800F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ac05bc-d8a2-4cf1-a26d-271b3a66f5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1550DA4-9D3C-4B18-92FD-E222DE479D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4533</Words>
  <Application>Microsoft Office PowerPoint</Application>
  <PresentationFormat>Widescreen</PresentationFormat>
  <Paragraphs>663</Paragraphs>
  <Slides>56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Arial</vt:lpstr>
      <vt:lpstr>Calibri</vt:lpstr>
      <vt:lpstr>Calibri Light</vt:lpstr>
      <vt:lpstr>Cambria Math</vt:lpstr>
      <vt:lpstr>Source Code Pro</vt:lpstr>
      <vt:lpstr>Wingdings</vt:lpstr>
      <vt:lpstr>Office Theme</vt:lpstr>
      <vt:lpstr>Interactive Visual Data Analysis</vt:lpstr>
      <vt:lpstr>Objectives</vt:lpstr>
      <vt:lpstr>Overview</vt:lpstr>
      <vt:lpstr>Motivation</vt:lpstr>
      <vt:lpstr>Fundamental picking</vt:lpstr>
      <vt:lpstr>Fundamental picking</vt:lpstr>
      <vt:lpstr>Fundamental picking</vt:lpstr>
      <vt:lpstr>Fundamental picking</vt:lpstr>
      <vt:lpstr>Fundamental picking</vt:lpstr>
      <vt:lpstr>Fundamental picking</vt:lpstr>
      <vt:lpstr>Fundamental picking</vt:lpstr>
      <vt:lpstr>Interactive selection and accentuation</vt:lpstr>
      <vt:lpstr>Interactive selection</vt:lpstr>
      <vt:lpstr>Interactive selection</vt:lpstr>
      <vt:lpstr>Interactive selection</vt:lpstr>
      <vt:lpstr>Interactive selection</vt:lpstr>
      <vt:lpstr>Interactive selection</vt:lpstr>
      <vt:lpstr>Interactive selection</vt:lpstr>
      <vt:lpstr>Accentuation</vt:lpstr>
      <vt:lpstr>Accentuation</vt:lpstr>
      <vt:lpstr>Accentuation</vt:lpstr>
      <vt:lpstr>Accentuation</vt:lpstr>
      <vt:lpstr>Accentuation</vt:lpstr>
      <vt:lpstr>Accentuation</vt:lpstr>
      <vt:lpstr>Enhanced selection support</vt:lpstr>
      <vt:lpstr>Enhanced selection support</vt:lpstr>
      <vt:lpstr>Enhanced selection support</vt:lpstr>
      <vt:lpstr>Enhanced selection support</vt:lpstr>
      <vt:lpstr>Outline</vt:lpstr>
      <vt:lpstr>Navigating zoomable visualizations</vt:lpstr>
      <vt:lpstr>Navigating zoomable visualizations</vt:lpstr>
      <vt:lpstr>Navigating zoomable visualizations</vt:lpstr>
      <vt:lpstr>Navigating zoomable visualizations</vt:lpstr>
      <vt:lpstr>Navigating zoomable visualizations</vt:lpstr>
      <vt:lpstr>Navigating zoomable visualizations</vt:lpstr>
      <vt:lpstr>Navigating zoomable visualizations</vt:lpstr>
      <vt:lpstr>Navigating zoomable visualizations</vt:lpstr>
      <vt:lpstr>Navigating zoomable visualizations</vt:lpstr>
      <vt:lpstr>Navigating zoomable visualizations</vt:lpstr>
      <vt:lpstr>Navigating zoomable visualizations</vt:lpstr>
      <vt:lpstr>Interaction aids and visual cues</vt:lpstr>
      <vt:lpstr>Interaction aids and visual cues</vt:lpstr>
      <vt:lpstr>Interaction aids and visual cues</vt:lpstr>
      <vt:lpstr>Interaction aids and visual cues</vt:lpstr>
      <vt:lpstr>Interaction aids and visual cues</vt:lpstr>
      <vt:lpstr>Interaction aids and visual cues</vt:lpstr>
      <vt:lpstr>Interaction aids and visual cues</vt:lpstr>
      <vt:lpstr>Interaction aids and visual cues</vt:lpstr>
      <vt:lpstr>Interaction aids and visual cues</vt:lpstr>
      <vt:lpstr>Interaction aids and visual cues</vt:lpstr>
      <vt:lpstr>Interaction aids and visual cues</vt:lpstr>
      <vt:lpstr>Interaction aids and visual cues</vt:lpstr>
      <vt:lpstr>Interaction aids and visual cues</vt:lpstr>
      <vt:lpstr>Summary</vt:lpstr>
      <vt:lpstr>Assignments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Interactive Visual Data Analysis</dc:title>
  <dc:creator>Christian Tominski</dc:creator>
  <cp:lastModifiedBy>Christian Tominski</cp:lastModifiedBy>
  <cp:revision>312</cp:revision>
  <dcterms:created xsi:type="dcterms:W3CDTF">2021-08-20T10:48:44Z</dcterms:created>
  <dcterms:modified xsi:type="dcterms:W3CDTF">2023-06-09T09:13:01Z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0x010100A672C2AF10406C4FB2D4FFDA8DFFE429</vt:lpwstr>
  </property>
</Properties>
</file>